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90" r:id="rId6"/>
    <p:sldId id="298" r:id="rId7"/>
    <p:sldId id="300" r:id="rId8"/>
    <p:sldId id="297" r:id="rId9"/>
    <p:sldId id="295" r:id="rId10"/>
    <p:sldId id="286"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Hara" initials="JO" lastIdx="10" clrIdx="0">
    <p:extLst>
      <p:ext uri="{19B8F6BF-5375-455C-9EA6-DF929625EA0E}">
        <p15:presenceInfo xmlns:p15="http://schemas.microsoft.com/office/powerpoint/2012/main" userId="S-1-5-21-3607507949-3984317176-1647538576-4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EE0DF-8876-E8FE-931F-16B32CB7F7D0}" v="162" dt="2024-08-23T14:26:03.3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85436" autoAdjust="0"/>
  </p:normalViewPr>
  <p:slideViewPr>
    <p:cSldViewPr>
      <p:cViewPr varScale="1">
        <p:scale>
          <a:sx n="58" d="100"/>
          <a:sy n="58" d="100"/>
        </p:scale>
        <p:origin x="1312" y="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224CD-ACBB-465D-9536-92E4389E386E}" type="datetimeFigureOut">
              <a:rPr lang="en-GB" smtClean="0"/>
              <a:t>23/08/2024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CBE11-5874-48D3-98B3-7C7D1B1742EA}" type="slidenum">
              <a:rPr lang="en-GB" smtClean="0"/>
              <a:t>‹#›</a:t>
            </a:fld>
            <a:endParaRPr lang="en-GB"/>
          </a:p>
        </p:txBody>
      </p:sp>
    </p:spTree>
    <p:extLst>
      <p:ext uri="{BB962C8B-B14F-4D97-AF65-F5344CB8AC3E}">
        <p14:creationId xmlns:p14="http://schemas.microsoft.com/office/powerpoint/2010/main" val="179537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1</a:t>
            </a:fld>
            <a:endParaRPr lang="en-GB"/>
          </a:p>
        </p:txBody>
      </p:sp>
    </p:spTree>
    <p:extLst>
      <p:ext uri="{BB962C8B-B14F-4D97-AF65-F5344CB8AC3E}">
        <p14:creationId xmlns:p14="http://schemas.microsoft.com/office/powerpoint/2010/main" val="42291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2</a:t>
            </a:fld>
            <a:endParaRPr lang="en-GB"/>
          </a:p>
        </p:txBody>
      </p:sp>
    </p:spTree>
    <p:extLst>
      <p:ext uri="{BB962C8B-B14F-4D97-AF65-F5344CB8AC3E}">
        <p14:creationId xmlns:p14="http://schemas.microsoft.com/office/powerpoint/2010/main" val="265256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3</a:t>
            </a:fld>
            <a:endParaRPr lang="en-GB"/>
          </a:p>
        </p:txBody>
      </p:sp>
    </p:spTree>
    <p:extLst>
      <p:ext uri="{BB962C8B-B14F-4D97-AF65-F5344CB8AC3E}">
        <p14:creationId xmlns:p14="http://schemas.microsoft.com/office/powerpoint/2010/main" val="159086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5</a:t>
            </a:fld>
            <a:endParaRPr lang="en-GB"/>
          </a:p>
        </p:txBody>
      </p:sp>
    </p:spTree>
    <p:extLst>
      <p:ext uri="{BB962C8B-B14F-4D97-AF65-F5344CB8AC3E}">
        <p14:creationId xmlns:p14="http://schemas.microsoft.com/office/powerpoint/2010/main" val="78730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6</a:t>
            </a:fld>
            <a:endParaRPr lang="en-GB"/>
          </a:p>
        </p:txBody>
      </p:sp>
    </p:spTree>
    <p:extLst>
      <p:ext uri="{BB962C8B-B14F-4D97-AF65-F5344CB8AC3E}">
        <p14:creationId xmlns:p14="http://schemas.microsoft.com/office/powerpoint/2010/main" val="352706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86027" y="723900"/>
            <a:ext cx="4963668" cy="4965192"/>
          </a:xfrm>
          <a:prstGeom prst="rect">
            <a:avLst/>
          </a:prstGeom>
        </p:spPr>
      </p:pic>
      <p:sp>
        <p:nvSpPr>
          <p:cNvPr id="19" name="bg object 19"/>
          <p:cNvSpPr/>
          <p:nvPr/>
        </p:nvSpPr>
        <p:spPr>
          <a:xfrm>
            <a:off x="463397" y="6494843"/>
            <a:ext cx="57785" cy="81280"/>
          </a:xfrm>
          <a:custGeom>
            <a:avLst/>
            <a:gdLst/>
            <a:ahLst/>
            <a:cxnLst/>
            <a:rect l="l" t="t" r="r" b="b"/>
            <a:pathLst>
              <a:path w="57784" h="81279">
                <a:moveTo>
                  <a:pt x="46088" y="61937"/>
                </a:moveTo>
                <a:lnTo>
                  <a:pt x="35471" y="61937"/>
                </a:lnTo>
                <a:lnTo>
                  <a:pt x="35547" y="79349"/>
                </a:lnTo>
                <a:lnTo>
                  <a:pt x="39662" y="80657"/>
                </a:lnTo>
                <a:lnTo>
                  <a:pt x="41744" y="80657"/>
                </a:lnTo>
                <a:lnTo>
                  <a:pt x="46088" y="61937"/>
                </a:lnTo>
                <a:close/>
              </a:path>
              <a:path w="57784" h="81279">
                <a:moveTo>
                  <a:pt x="39420" y="0"/>
                </a:moveTo>
                <a:lnTo>
                  <a:pt x="36766" y="0"/>
                </a:lnTo>
                <a:lnTo>
                  <a:pt x="35687" y="25"/>
                </a:lnTo>
                <a:lnTo>
                  <a:pt x="1485" y="50457"/>
                </a:lnTo>
                <a:lnTo>
                  <a:pt x="0" y="59042"/>
                </a:lnTo>
                <a:lnTo>
                  <a:pt x="203" y="60274"/>
                </a:lnTo>
                <a:lnTo>
                  <a:pt x="2285" y="61937"/>
                </a:lnTo>
                <a:lnTo>
                  <a:pt x="55854" y="61937"/>
                </a:lnTo>
                <a:lnTo>
                  <a:pt x="56426" y="61556"/>
                </a:lnTo>
                <a:lnTo>
                  <a:pt x="57251" y="59982"/>
                </a:lnTo>
                <a:lnTo>
                  <a:pt x="57430" y="59042"/>
                </a:lnTo>
                <a:lnTo>
                  <a:pt x="57454" y="56070"/>
                </a:lnTo>
                <a:lnTo>
                  <a:pt x="57238" y="54978"/>
                </a:lnTo>
                <a:lnTo>
                  <a:pt x="56375" y="53530"/>
                </a:lnTo>
                <a:lnTo>
                  <a:pt x="55803" y="53174"/>
                </a:lnTo>
                <a:lnTo>
                  <a:pt x="9651" y="53174"/>
                </a:lnTo>
                <a:lnTo>
                  <a:pt x="35344" y="9321"/>
                </a:lnTo>
                <a:lnTo>
                  <a:pt x="46088" y="9321"/>
                </a:lnTo>
                <a:lnTo>
                  <a:pt x="45980" y="1574"/>
                </a:lnTo>
                <a:lnTo>
                  <a:pt x="40627" y="50"/>
                </a:lnTo>
                <a:lnTo>
                  <a:pt x="39420" y="0"/>
                </a:lnTo>
                <a:close/>
              </a:path>
              <a:path w="57784" h="81279">
                <a:moveTo>
                  <a:pt x="46088" y="9321"/>
                </a:moveTo>
                <a:lnTo>
                  <a:pt x="35471" y="9321"/>
                </a:lnTo>
                <a:lnTo>
                  <a:pt x="35471" y="53174"/>
                </a:lnTo>
                <a:lnTo>
                  <a:pt x="46088" y="53174"/>
                </a:lnTo>
                <a:lnTo>
                  <a:pt x="46088" y="9321"/>
                </a:lnTo>
                <a:close/>
              </a:path>
            </a:pathLst>
          </a:custGeom>
          <a:solidFill>
            <a:srgbClr val="1F1F1F">
              <a:alpha val="70195"/>
            </a:srgbClr>
          </a:solidFill>
        </p:spPr>
        <p:txBody>
          <a:bodyPr wrap="square" lIns="0" tIns="0" rIns="0" bIns="0" rtlCol="0"/>
          <a:lstStyle/>
          <a:p>
            <a:endParaRPr/>
          </a:p>
        </p:txBody>
      </p:sp>
      <p:sp>
        <p:nvSpPr>
          <p:cNvPr id="20" name="bg object 20"/>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64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725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60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sp>
        <p:nvSpPr>
          <p:cNvPr id="2" name="Holder 2"/>
          <p:cNvSpPr>
            <a:spLocks noGrp="1"/>
          </p:cNvSpPr>
          <p:nvPr>
            <p:ph type="title"/>
          </p:nvPr>
        </p:nvSpPr>
        <p:spPr>
          <a:xfrm>
            <a:off x="6775195" y="533857"/>
            <a:ext cx="4537075" cy="63500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 id="2147483673"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y_xtqs-1ccsd8j5kKUPY6A05nSTOxNo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studentvoice@nclan.ac.uk"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4" name="object 4"/>
          <p:cNvSpPr/>
          <p:nvPr/>
        </p:nvSpPr>
        <p:spPr>
          <a:xfrm>
            <a:off x="471182" y="6494653"/>
            <a:ext cx="46990" cy="80645"/>
          </a:xfrm>
          <a:custGeom>
            <a:avLst/>
            <a:gdLst/>
            <a:ahLst/>
            <a:cxnLst/>
            <a:rect l="l" t="t" r="r" b="b"/>
            <a:pathLst>
              <a:path w="46990" h="80645">
                <a:moveTo>
                  <a:pt x="25831" y="0"/>
                </a:moveTo>
                <a:lnTo>
                  <a:pt x="0" y="18897"/>
                </a:lnTo>
                <a:lnTo>
                  <a:pt x="406" y="20574"/>
                </a:lnTo>
                <a:lnTo>
                  <a:pt x="977" y="21107"/>
                </a:lnTo>
                <a:lnTo>
                  <a:pt x="1358" y="21209"/>
                </a:lnTo>
                <a:lnTo>
                  <a:pt x="2933" y="20789"/>
                </a:lnTo>
                <a:lnTo>
                  <a:pt x="19164" y="11176"/>
                </a:lnTo>
                <a:lnTo>
                  <a:pt x="19164" y="71958"/>
                </a:lnTo>
                <a:lnTo>
                  <a:pt x="2489" y="71958"/>
                </a:lnTo>
                <a:lnTo>
                  <a:pt x="1854" y="72047"/>
                </a:lnTo>
                <a:lnTo>
                  <a:pt x="1092" y="72682"/>
                </a:lnTo>
                <a:lnTo>
                  <a:pt x="317" y="74891"/>
                </a:lnTo>
                <a:lnTo>
                  <a:pt x="254" y="77063"/>
                </a:lnTo>
                <a:lnTo>
                  <a:pt x="571" y="78790"/>
                </a:lnTo>
                <a:lnTo>
                  <a:pt x="1193" y="79883"/>
                </a:lnTo>
                <a:lnTo>
                  <a:pt x="1930" y="80403"/>
                </a:lnTo>
                <a:lnTo>
                  <a:pt x="44526" y="80479"/>
                </a:lnTo>
                <a:lnTo>
                  <a:pt x="45339" y="80111"/>
                </a:lnTo>
                <a:lnTo>
                  <a:pt x="46151" y="78790"/>
                </a:lnTo>
                <a:lnTo>
                  <a:pt x="46456" y="76276"/>
                </a:lnTo>
                <a:lnTo>
                  <a:pt x="46456" y="75539"/>
                </a:lnTo>
                <a:lnTo>
                  <a:pt x="46062" y="73380"/>
                </a:lnTo>
                <a:lnTo>
                  <a:pt x="45453" y="72415"/>
                </a:lnTo>
                <a:lnTo>
                  <a:pt x="44564" y="71958"/>
                </a:lnTo>
                <a:lnTo>
                  <a:pt x="29781" y="71958"/>
                </a:lnTo>
                <a:lnTo>
                  <a:pt x="29781" y="1727"/>
                </a:lnTo>
                <a:lnTo>
                  <a:pt x="29476" y="787"/>
                </a:lnTo>
                <a:lnTo>
                  <a:pt x="28486" y="317"/>
                </a:lnTo>
                <a:lnTo>
                  <a:pt x="25831" y="0"/>
                </a:lnTo>
                <a:close/>
              </a:path>
            </a:pathLst>
          </a:custGeom>
          <a:solidFill>
            <a:srgbClr val="1F1F1F">
              <a:alpha val="70195"/>
            </a:srgbClr>
          </a:solidFill>
        </p:spPr>
        <p:txBody>
          <a:bodyPr wrap="square" lIns="0" tIns="0" rIns="0" bIns="0" rtlCol="0"/>
          <a:lstStyle/>
          <a:p>
            <a:endParaRPr/>
          </a:p>
        </p:txBody>
      </p:sp>
      <p:sp>
        <p:nvSpPr>
          <p:cNvPr id="5" name="object 5"/>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2" name="Rectangle 11">
            <a:extLst>
              <a:ext uri="{FF2B5EF4-FFF2-40B4-BE49-F238E27FC236}">
                <a16:creationId xmlns:a16="http://schemas.microsoft.com/office/drawing/2014/main" id="{93A4DABA-D1D3-4EBB-A448-B9BFFE9B08ED}"/>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bject 7"/>
          <p:cNvSpPr txBox="1">
            <a:spLocks noGrp="1"/>
          </p:cNvSpPr>
          <p:nvPr>
            <p:ph type="title"/>
          </p:nvPr>
        </p:nvSpPr>
        <p:spPr>
          <a:xfrm>
            <a:off x="1854454" y="3029839"/>
            <a:ext cx="7727315" cy="1490152"/>
          </a:xfrm>
          <a:prstGeom prst="rect">
            <a:avLst/>
          </a:prstGeom>
        </p:spPr>
        <p:txBody>
          <a:bodyPr vert="horz" wrap="square" lIns="0" tIns="12700" rIns="0" bIns="0" rtlCol="0">
            <a:spAutoFit/>
          </a:bodyPr>
          <a:lstStyle/>
          <a:p>
            <a:pPr marL="12700">
              <a:lnSpc>
                <a:spcPct val="100000"/>
              </a:lnSpc>
              <a:spcBef>
                <a:spcPts val="100"/>
              </a:spcBef>
              <a:tabLst>
                <a:tab pos="3464560" algn="l"/>
              </a:tabLst>
            </a:pPr>
            <a:r>
              <a:rPr sz="4800" spc="-10" dirty="0">
                <a:solidFill>
                  <a:schemeClr val="tx1"/>
                </a:solidFill>
              </a:rPr>
              <a:t>S</a:t>
            </a:r>
            <a:r>
              <a:rPr lang="en-GB" sz="4800" spc="-10" dirty="0" err="1">
                <a:solidFill>
                  <a:schemeClr val="tx1"/>
                </a:solidFill>
              </a:rPr>
              <a:t>tudents</a:t>
            </a:r>
            <a:r>
              <a:rPr lang="en-GB" sz="4800" spc="-10" dirty="0">
                <a:solidFill>
                  <a:schemeClr val="tx1"/>
                </a:solidFill>
              </a:rPr>
              <a:t>’ Association and Student Voice.</a:t>
            </a:r>
            <a:endParaRPr sz="4800" dirty="0">
              <a:solidFill>
                <a:schemeClr val="tx1"/>
              </a:solidFill>
            </a:endParaRPr>
          </a:p>
        </p:txBody>
      </p:sp>
      <p:sp>
        <p:nvSpPr>
          <p:cNvPr id="8" name="object 8"/>
          <p:cNvSpPr txBox="1"/>
          <p:nvPr/>
        </p:nvSpPr>
        <p:spPr>
          <a:xfrm>
            <a:off x="1854454" y="4572000"/>
            <a:ext cx="7899145" cy="320601"/>
          </a:xfrm>
          <a:prstGeom prst="rect">
            <a:avLst/>
          </a:prstGeom>
        </p:spPr>
        <p:txBody>
          <a:bodyPr vert="horz" wrap="square" lIns="0" tIns="12700" rIns="0" bIns="0" rtlCol="0">
            <a:spAutoFit/>
          </a:bodyPr>
          <a:lstStyle/>
          <a:p>
            <a:pPr marL="12700">
              <a:lnSpc>
                <a:spcPct val="100000"/>
              </a:lnSpc>
              <a:spcBef>
                <a:spcPts val="100"/>
              </a:spcBef>
            </a:pPr>
            <a:r>
              <a:rPr lang="en-GB" sz="2000">
                <a:solidFill>
                  <a:srgbClr val="C00000"/>
                </a:solidFill>
                <a:latin typeface="Poppins" pitchFamily="2" charset="77"/>
                <a:cs typeface="Poppins" pitchFamily="2" charset="77"/>
              </a:rPr>
              <a:t>August </a:t>
            </a:r>
            <a:r>
              <a:rPr lang="en-GB" sz="2000" dirty="0">
                <a:solidFill>
                  <a:srgbClr val="C00000"/>
                </a:solidFill>
                <a:latin typeface="Poppins" pitchFamily="2" charset="77"/>
                <a:cs typeface="Poppins" pitchFamily="2" charset="77"/>
              </a:rPr>
              <a:t>2024 Board Report</a:t>
            </a:r>
            <a:r>
              <a:rPr sz="2000" spc="-10" dirty="0">
                <a:solidFill>
                  <a:srgbClr val="C00000"/>
                </a:solidFill>
                <a:latin typeface="Poppins" pitchFamily="2" charset="77"/>
                <a:cs typeface="Poppins" pitchFamily="2" charset="77"/>
              </a:rPr>
              <a:t>.</a:t>
            </a:r>
            <a:endParaRPr sz="2000" dirty="0">
              <a:solidFill>
                <a:srgbClr val="C00000"/>
              </a:solidFill>
              <a:latin typeface="Poppins" pitchFamily="2" charset="77"/>
              <a:cs typeface="Poppins" pitchFamily="2" charset="77"/>
            </a:endParaRPr>
          </a:p>
        </p:txBody>
      </p:sp>
      <p:pic>
        <p:nvPicPr>
          <p:cNvPr id="11" name="object 11"/>
          <p:cNvPicPr/>
          <p:nvPr/>
        </p:nvPicPr>
        <p:blipFill>
          <a:blip r:embed="rId3" cstate="print"/>
          <a:stretch>
            <a:fillRect/>
          </a:stretch>
        </p:blipFill>
        <p:spPr>
          <a:xfrm>
            <a:off x="9753599" y="381000"/>
            <a:ext cx="1699260" cy="3931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5080" y="0"/>
            <a:ext cx="1219708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a:xfrm>
            <a:off x="1136049" y="1090944"/>
            <a:ext cx="3790950" cy="1477328"/>
          </a:xfrm>
        </p:spPr>
        <p:txBody>
          <a:bodyPr/>
          <a:lstStyle/>
          <a:p>
            <a:r>
              <a:rPr lang="en-US" sz="4800" dirty="0">
                <a:solidFill>
                  <a:schemeClr val="tx1"/>
                </a:solidFill>
              </a:rPr>
              <a:t>NCLSA </a:t>
            </a:r>
            <a:r>
              <a:rPr lang="en-US" sz="4800" b="0" dirty="0">
                <a:solidFill>
                  <a:schemeClr val="tx1"/>
                </a:solidFill>
              </a:rPr>
              <a:t>24/25</a:t>
            </a:r>
          </a:p>
        </p:txBody>
      </p:sp>
      <p:sp>
        <p:nvSpPr>
          <p:cNvPr id="8" name="TextBox 7"/>
          <p:cNvSpPr txBox="1"/>
          <p:nvPr/>
        </p:nvSpPr>
        <p:spPr>
          <a:xfrm>
            <a:off x="1126103" y="2781624"/>
            <a:ext cx="3800895" cy="249299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Students’ Association (SA) serves as the representative body for all students of New College Lanarkshire (NCL). We act as a bridge between students and the college.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Starting in September, our three new presidents will be visiting classes to introduce themselves and present their manifestos for the year. This is an exciting opportunity for them, and we look forward to updating you on their progress in our next report.</a:t>
            </a:r>
          </a:p>
          <a:p>
            <a:pPr algn="l">
              <a:spcAft>
                <a:spcPts val="0"/>
              </a:spcAft>
            </a:pPr>
            <a:endParaRPr lang="en-GB" sz="1200" dirty="0">
              <a:solidFill>
                <a:srgbClr val="242424"/>
              </a:solidFill>
              <a:latin typeface="Poppins" panose="00000500000000000000" pitchFamily="2" charset="0"/>
              <a:cs typeface="Poppins" panose="00000500000000000000" pitchFamily="2" charset="0"/>
            </a:endParaRPr>
          </a:p>
          <a:p>
            <a:pPr marL="171450" indent="-171450" algn="l">
              <a:spcAft>
                <a:spcPts val="0"/>
              </a:spcAft>
              <a:buFont typeface="Arial" panose="020B0604020202020204" pitchFamily="34" charset="0"/>
              <a:buChar char="•"/>
            </a:pPr>
            <a:r>
              <a:rPr lang="en-GB" sz="1200" dirty="0">
                <a:solidFill>
                  <a:srgbClr val="C00000"/>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Meet our new presidents</a:t>
            </a:r>
            <a:endParaRPr lang="en-GB" sz="1200" dirty="0">
              <a:solidFill>
                <a:srgbClr val="C00000"/>
              </a:solidFill>
              <a:latin typeface="Poppins" panose="00000500000000000000" pitchFamily="2" charset="0"/>
              <a:cs typeface="Poppins" panose="00000500000000000000" pitchFamily="2" charset="0"/>
            </a:endParaRPr>
          </a:p>
        </p:txBody>
      </p:sp>
      <p:pic>
        <p:nvPicPr>
          <p:cNvPr id="16" name="Picture Placeholder 15">
            <a:extLst>
              <a:ext uri="{FF2B5EF4-FFF2-40B4-BE49-F238E27FC236}">
                <a16:creationId xmlns:a16="http://schemas.microsoft.com/office/drawing/2014/main" id="{255D544A-B973-40D2-940D-0BD90A01431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05" r="2005"/>
          <a:stretch>
            <a:fillRect/>
          </a:stretch>
        </p:blipFill>
        <p:spPr>
          <a:xfrm>
            <a:off x="6019800" y="457368"/>
            <a:ext cx="5704946" cy="5943263"/>
          </a:xfrm>
        </p:spPr>
      </p:pic>
    </p:spTree>
    <p:extLst>
      <p:ext uri="{BB962C8B-B14F-4D97-AF65-F5344CB8AC3E}">
        <p14:creationId xmlns:p14="http://schemas.microsoft.com/office/powerpoint/2010/main" val="206690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912500" y="3072672"/>
            <a:ext cx="4345300" cy="341632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"Be Well to Do Well" project at NCL focuses on student well-being, which we believe is key to academic and personal success.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This year, we’re excited to open our flagship Wellbeing Academy at our Motherwell Campus, with two more at Coatbridge and Cumbernauld Campuses in development.</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These centres will be crucial for our holistic approach to education, providing safe spaces and support through multi-agency services. Inspired by similar initiatives at Niagara College, our aim is to meet the diverse needs of our students and help them succeed both academically and personally.</a:t>
            </a:r>
          </a:p>
          <a:p>
            <a:endParaRPr lang="en-GB" sz="1200" kern="1200" dirty="0">
              <a:solidFill>
                <a:schemeClr val="tx1"/>
              </a:solidFill>
              <a:latin typeface="Poppins" panose="00000500000000000000" pitchFamily="2" charset="0"/>
              <a:cs typeface="Poppins" panose="00000500000000000000" pitchFamily="2" charset="0"/>
            </a:endParaRPr>
          </a:p>
          <a:p>
            <a:r>
              <a:rPr lang="en-GB" sz="1200" kern="1200" dirty="0">
                <a:solidFill>
                  <a:schemeClr val="tx1"/>
                </a:solidFill>
                <a:latin typeface="Poppins" panose="00000500000000000000" pitchFamily="2" charset="0"/>
                <a:cs typeface="Poppins" panose="00000500000000000000" pitchFamily="2" charset="0"/>
              </a:rPr>
              <a:t>If you would like to find out more please email </a:t>
            </a:r>
            <a:r>
              <a:rPr lang="en-GB" sz="1200" kern="1200" dirty="0">
                <a:solidFill>
                  <a:schemeClr val="tx1"/>
                </a:solidFill>
                <a:latin typeface="Poppins" panose="00000500000000000000" pitchFamily="2" charset="0"/>
                <a:cs typeface="Poppins" panose="00000500000000000000" pitchFamily="2" charset="0"/>
                <a:hlinkClick r:id="rId3"/>
              </a:rPr>
              <a:t>studentvoice@nclan.ac.uk</a:t>
            </a:r>
            <a:r>
              <a:rPr lang="en-GB" sz="1200" kern="1200" dirty="0">
                <a:solidFill>
                  <a:schemeClr val="tx1"/>
                </a:solidFill>
                <a:latin typeface="Poppins" panose="00000500000000000000" pitchFamily="2" charset="0"/>
                <a:cs typeface="Poppins" panose="00000500000000000000" pitchFamily="2" charset="0"/>
              </a:rPr>
              <a:t> </a:t>
            </a:r>
          </a:p>
        </p:txBody>
      </p:sp>
      <p:pic>
        <p:nvPicPr>
          <p:cNvPr id="15" name="Picture 14">
            <a:extLst>
              <a:ext uri="{FF2B5EF4-FFF2-40B4-BE49-F238E27FC236}">
                <a16:creationId xmlns:a16="http://schemas.microsoft.com/office/drawing/2014/main" id="{90693CE6-B7A6-405D-A01E-702E69AEB5F4}"/>
              </a:ext>
            </a:extLst>
          </p:cNvPr>
          <p:cNvPicPr>
            <a:picLocks noChangeAspect="1"/>
          </p:cNvPicPr>
          <p:nvPr/>
        </p:nvPicPr>
        <p:blipFill rotWithShape="1">
          <a:blip r:embed="rId4">
            <a:extLst>
              <a:ext uri="{28A0092B-C50C-407E-A947-70E740481C1C}">
                <a14:useLocalDpi xmlns:a14="http://schemas.microsoft.com/office/drawing/2010/main" val="0"/>
              </a:ext>
            </a:extLst>
          </a:blip>
          <a:srcRect t="22548" b="31208"/>
          <a:stretch/>
        </p:blipFill>
        <p:spPr>
          <a:xfrm>
            <a:off x="42706" y="317332"/>
            <a:ext cx="5437632" cy="2514600"/>
          </a:xfrm>
          <a:prstGeom prst="rect">
            <a:avLst/>
          </a:prstGeom>
        </p:spPr>
      </p:pic>
      <p:pic>
        <p:nvPicPr>
          <p:cNvPr id="12" name="Picture 11">
            <a:extLst>
              <a:ext uri="{FF2B5EF4-FFF2-40B4-BE49-F238E27FC236}">
                <a16:creationId xmlns:a16="http://schemas.microsoft.com/office/drawing/2014/main" id="{6E17A7D7-7BA8-48A3-A756-F2B6035A2C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6446" y="114300"/>
            <a:ext cx="4571635" cy="6858000"/>
          </a:xfrm>
          <a:prstGeom prst="rect">
            <a:avLst/>
          </a:prstGeom>
        </p:spPr>
      </p:pic>
      <p:sp>
        <p:nvSpPr>
          <p:cNvPr id="18" name="Rectangle 17">
            <a:extLst>
              <a:ext uri="{FF2B5EF4-FFF2-40B4-BE49-F238E27FC236}">
                <a16:creationId xmlns:a16="http://schemas.microsoft.com/office/drawing/2014/main" id="{26DFD0CD-2608-440E-99CE-65754C600925}"/>
              </a:ext>
            </a:extLst>
          </p:cNvPr>
          <p:cNvSpPr/>
          <p:nvPr/>
        </p:nvSpPr>
        <p:spPr>
          <a:xfrm>
            <a:off x="7467600" y="114300"/>
            <a:ext cx="4593813"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2BD0719-F8B3-4105-8281-49ADDF7B05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1075" y="2811612"/>
            <a:ext cx="1214538" cy="1821967"/>
          </a:xfrm>
          <a:prstGeom prst="rect">
            <a:avLst/>
          </a:prstGeom>
        </p:spPr>
      </p:pic>
      <p:pic>
        <p:nvPicPr>
          <p:cNvPr id="14" name="Picture 13">
            <a:extLst>
              <a:ext uri="{FF2B5EF4-FFF2-40B4-BE49-F238E27FC236}">
                <a16:creationId xmlns:a16="http://schemas.microsoft.com/office/drawing/2014/main" id="{F08F7880-BF70-4147-A811-FBC488410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3772" y="4745414"/>
            <a:ext cx="1214644" cy="1821967"/>
          </a:xfrm>
          <a:prstGeom prst="rect">
            <a:avLst/>
          </a:prstGeom>
        </p:spPr>
      </p:pic>
      <p:pic>
        <p:nvPicPr>
          <p:cNvPr id="4" name="Picture 3">
            <a:extLst>
              <a:ext uri="{FF2B5EF4-FFF2-40B4-BE49-F238E27FC236}">
                <a16:creationId xmlns:a16="http://schemas.microsoft.com/office/drawing/2014/main" id="{12117C45-A514-49FB-870C-A600EC1E88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1075" y="830917"/>
            <a:ext cx="1214411" cy="1821617"/>
          </a:xfrm>
          <a:prstGeom prst="rect">
            <a:avLst/>
          </a:prstGeom>
        </p:spPr>
      </p:pic>
    </p:spTree>
    <p:extLst>
      <p:ext uri="{BB962C8B-B14F-4D97-AF65-F5344CB8AC3E}">
        <p14:creationId xmlns:p14="http://schemas.microsoft.com/office/powerpoint/2010/main" val="367947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89E17-521D-74A4-79EA-481412EA90D7}"/>
              </a:ext>
            </a:extLst>
          </p:cNvPr>
          <p:cNvSpPr>
            <a:spLocks noGrp="1"/>
          </p:cNvSpPr>
          <p:nvPr>
            <p:ph type="title"/>
          </p:nvPr>
        </p:nvSpPr>
        <p:spPr>
          <a:xfrm>
            <a:off x="1694372" y="587703"/>
            <a:ext cx="6414052" cy="830997"/>
          </a:xfrm>
        </p:spPr>
        <p:txBody>
          <a:bodyPr wrap="square" lIns="0" tIns="0" rIns="0" bIns="0" anchor="t">
            <a:spAutoFit/>
          </a:bodyPr>
          <a:lstStyle/>
          <a:p>
            <a:r>
              <a:rPr lang="en-US" dirty="0"/>
              <a:t>That’s Quality</a:t>
            </a:r>
          </a:p>
        </p:txBody>
      </p:sp>
      <p:sp>
        <p:nvSpPr>
          <p:cNvPr id="4" name="TextBox 3">
            <a:extLst>
              <a:ext uri="{FF2B5EF4-FFF2-40B4-BE49-F238E27FC236}">
                <a16:creationId xmlns:a16="http://schemas.microsoft.com/office/drawing/2014/main" id="{4252E795-07AA-DF7F-2280-C11FFD6780AE}"/>
              </a:ext>
            </a:extLst>
          </p:cNvPr>
          <p:cNvSpPr txBox="1"/>
          <p:nvPr/>
        </p:nvSpPr>
        <p:spPr>
          <a:xfrm>
            <a:off x="1384248" y="1879210"/>
            <a:ext cx="6083827"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rgbClr val="776659"/>
                </a:solidFill>
                <a:latin typeface="Poppins"/>
                <a:ea typeface="Georgia"/>
                <a:cs typeface="Georgia"/>
              </a:rPr>
              <a:t>The New Presidents and Learner Engagement attend  annual That's Quality! </a:t>
            </a:r>
            <a:r>
              <a:rPr lang="en-US" sz="1400" b="1" dirty="0" err="1">
                <a:solidFill>
                  <a:srgbClr val="776659"/>
                </a:solidFill>
                <a:latin typeface="Poppins"/>
                <a:ea typeface="Georgia"/>
                <a:cs typeface="Georgia"/>
              </a:rPr>
              <a:t>programme</a:t>
            </a:r>
            <a:r>
              <a:rPr lang="en-US" sz="1400" b="1" dirty="0">
                <a:solidFill>
                  <a:srgbClr val="776659"/>
                </a:solidFill>
                <a:latin typeface="Poppins"/>
                <a:ea typeface="Georgia"/>
                <a:cs typeface="Georgia"/>
              </a:rPr>
              <a:t> for student officers and students’ association got off to a great start on Thursday 6th July, concluding with a 2-day residential event on Monday 7th and Tuesday </a:t>
            </a:r>
            <a:r>
              <a:rPr lang="en-US" sz="1400" b="1">
                <a:solidFill>
                  <a:srgbClr val="776659"/>
                </a:solidFill>
                <a:latin typeface="Poppins"/>
                <a:ea typeface="Georgia"/>
                <a:cs typeface="Georgia"/>
              </a:rPr>
              <a:t>8th August.</a:t>
            </a:r>
            <a:endParaRPr lang="en-US" sz="1400" dirty="0">
              <a:latin typeface="Poppins"/>
              <a:cs typeface="Poppins"/>
            </a:endParaRPr>
          </a:p>
          <a:p>
            <a:pPr algn="l"/>
            <a:endParaRPr lang="en-US" sz="1400" b="1" dirty="0">
              <a:solidFill>
                <a:srgbClr val="776659"/>
              </a:solidFill>
              <a:latin typeface="Poppins"/>
              <a:ea typeface="inherit"/>
              <a:cs typeface="inherit"/>
            </a:endParaRPr>
          </a:p>
          <a:p>
            <a:pPr algn="l"/>
            <a:r>
              <a:rPr lang="en-US" sz="1400" b="1" dirty="0">
                <a:solidFill>
                  <a:srgbClr val="776659"/>
                </a:solidFill>
                <a:latin typeface="Poppins"/>
                <a:ea typeface="inherit"/>
                <a:cs typeface="inherit"/>
              </a:rPr>
              <a:t>The  event is split into three parts:</a:t>
            </a:r>
          </a:p>
          <a:p>
            <a:pPr algn="l">
              <a:buFont typeface=""/>
              <a:buChar char="•"/>
            </a:pPr>
            <a:r>
              <a:rPr lang="en-US" sz="1400" b="1" dirty="0">
                <a:solidFill>
                  <a:srgbClr val="776659"/>
                </a:solidFill>
                <a:latin typeface="Poppins"/>
                <a:ea typeface="Georgia"/>
                <a:cs typeface="Georgia"/>
              </a:rPr>
              <a:t>The first part of That’s Quality! is a half-day, sector-specific online event </a:t>
            </a:r>
          </a:p>
          <a:p>
            <a:pPr algn="l">
              <a:buFont typeface=""/>
              <a:buChar char="•"/>
            </a:pPr>
            <a:r>
              <a:rPr lang="en-US" sz="1400" b="1" dirty="0">
                <a:solidFill>
                  <a:srgbClr val="776659"/>
                </a:solidFill>
                <a:latin typeface="Poppins"/>
                <a:ea typeface="Georgia"/>
                <a:cs typeface="Georgia"/>
              </a:rPr>
              <a:t>The second part is an online self-study module, providing officers with a more detailed overview of quality in Scotland and is designed to be used throughout an officer’s time in office.</a:t>
            </a:r>
          </a:p>
          <a:p>
            <a:pPr algn="l">
              <a:buFont typeface=""/>
              <a:buChar char="•"/>
            </a:pPr>
            <a:r>
              <a:rPr lang="en-US" sz="1400" b="1" dirty="0">
                <a:solidFill>
                  <a:srgbClr val="776659"/>
                </a:solidFill>
                <a:latin typeface="Poppins"/>
                <a:ea typeface="Georgia"/>
                <a:cs typeface="Georgia"/>
              </a:rPr>
              <a:t>Finally, attendees of both events come together for a joint, two-day, in-person training event in August. The two-day event is residential, with a dinner on the first evening, allowing for social and networking opportunities</a:t>
            </a:r>
            <a:r>
              <a:rPr lang="en-US" sz="1400" dirty="0">
                <a:solidFill>
                  <a:srgbClr val="776659"/>
                </a:solidFill>
                <a:latin typeface="Poppins"/>
                <a:ea typeface="Georgia"/>
                <a:cs typeface="Georgia"/>
              </a:rPr>
              <a:t>.</a:t>
            </a:r>
            <a:endParaRPr lang="en-US" sz="1400" dirty="0">
              <a:latin typeface="Poppins"/>
            </a:endParaRPr>
          </a:p>
        </p:txBody>
      </p:sp>
      <p:pic>
        <p:nvPicPr>
          <p:cNvPr id="11" name="Picture Placeholder 10">
            <a:extLst>
              <a:ext uri="{FF2B5EF4-FFF2-40B4-BE49-F238E27FC236}">
                <a16:creationId xmlns:a16="http://schemas.microsoft.com/office/drawing/2014/main" id="{D52FBF40-3D68-3271-8C94-E7B9E873FFEB}"/>
              </a:ext>
            </a:extLst>
          </p:cNvPr>
          <p:cNvPicPr>
            <a:picLocks noGrp="1" noChangeAspect="1"/>
          </p:cNvPicPr>
          <p:nvPr>
            <p:ph type="pic" sz="quarter" idx="11"/>
          </p:nvPr>
        </p:nvPicPr>
        <p:blipFill>
          <a:blip r:embed="rId2"/>
          <a:srcRect t="5258" b="5258"/>
          <a:stretch/>
        </p:blipFill>
        <p:spPr>
          <a:xfrm>
            <a:off x="7479393" y="1233307"/>
            <a:ext cx="4056032" cy="4621422"/>
          </a:xfrm>
        </p:spPr>
      </p:pic>
    </p:spTree>
    <p:extLst>
      <p:ext uri="{BB962C8B-B14F-4D97-AF65-F5344CB8AC3E}">
        <p14:creationId xmlns:p14="http://schemas.microsoft.com/office/powerpoint/2010/main" val="311978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Placeholder 12">
            <a:extLst>
              <a:ext uri="{FF2B5EF4-FFF2-40B4-BE49-F238E27FC236}">
                <a16:creationId xmlns:a16="http://schemas.microsoft.com/office/drawing/2014/main" id="{0B9CD75E-1DAE-463A-B94F-72286F85EBC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4750" b="14750"/>
          <a:stretch>
            <a:fillRect/>
          </a:stretch>
        </p:blipFill>
        <p:spPr>
          <a:xfrm>
            <a:off x="6029854" y="609600"/>
            <a:ext cx="5704946" cy="5630823"/>
          </a:xfrm>
        </p:spPr>
      </p:pic>
      <p:sp>
        <p:nvSpPr>
          <p:cNvPr id="7" name="Title 3">
            <a:extLst>
              <a:ext uri="{FF2B5EF4-FFF2-40B4-BE49-F238E27FC236}">
                <a16:creationId xmlns:a16="http://schemas.microsoft.com/office/drawing/2014/main" id="{166FF000-5483-40E1-8E7C-FB71C017914F}"/>
              </a:ext>
            </a:extLst>
          </p:cNvPr>
          <p:cNvSpPr txBox="1">
            <a:spLocks/>
          </p:cNvSpPr>
          <p:nvPr/>
        </p:nvSpPr>
        <p:spPr>
          <a:xfrm>
            <a:off x="1136049" y="1090944"/>
            <a:ext cx="3790950" cy="1477328"/>
          </a:xfrm>
          <a:prstGeom prst="rect">
            <a:avLst/>
          </a:prstGeom>
        </p:spPr>
        <p:txBody>
          <a:bodyPr wrap="square" lIns="0" tIns="0" rIns="0" bIns="0">
            <a:spAutoFit/>
          </a:bodyPr>
          <a:lstStyle>
            <a:lvl1pPr>
              <a:defRPr sz="5400" b="1" i="0">
                <a:solidFill>
                  <a:srgbClr val="1F1F1F"/>
                </a:solidFill>
                <a:latin typeface="Poppins"/>
                <a:ea typeface="+mj-ea"/>
                <a:cs typeface="Poppins"/>
              </a:defRPr>
            </a:lvl1pPr>
          </a:lstStyle>
          <a:p>
            <a:r>
              <a:rPr lang="en-US" sz="4800" dirty="0">
                <a:solidFill>
                  <a:schemeClr val="tx1"/>
                </a:solidFill>
              </a:rPr>
              <a:t>Class Reps Celebrated.</a:t>
            </a:r>
            <a:endParaRPr lang="en-US" sz="4800" b="0" dirty="0">
              <a:solidFill>
                <a:schemeClr val="tx1"/>
              </a:solidFill>
            </a:endParaRPr>
          </a:p>
        </p:txBody>
      </p:sp>
      <p:sp>
        <p:nvSpPr>
          <p:cNvPr id="8" name="TextBox 7">
            <a:extLst>
              <a:ext uri="{FF2B5EF4-FFF2-40B4-BE49-F238E27FC236}">
                <a16:creationId xmlns:a16="http://schemas.microsoft.com/office/drawing/2014/main" id="{AF9386EC-1E5A-4C98-8BEC-6E4E1863CA19}"/>
              </a:ext>
            </a:extLst>
          </p:cNvPr>
          <p:cNvSpPr txBox="1"/>
          <p:nvPr/>
        </p:nvSpPr>
        <p:spPr>
          <a:xfrm>
            <a:off x="1126103" y="2781624"/>
            <a:ext cx="3800895" cy="2846933"/>
          </a:xfrm>
          <a:prstGeom prst="rect">
            <a:avLst/>
          </a:prstGeom>
          <a:noFill/>
        </p:spPr>
        <p:txBody>
          <a:bodyPr wrap="square" lIns="0" rIns="0" rtlCol="0">
            <a:spAutoFit/>
          </a:bodyPr>
          <a:lstStyle/>
          <a:p>
            <a:pPr algn="l"/>
            <a:r>
              <a:rPr lang="en-GB" sz="1200" b="1" dirty="0">
                <a:latin typeface="Poppins" panose="00000500000000000000" pitchFamily="2" charset="0"/>
                <a:cs typeface="Poppins" panose="00000500000000000000" pitchFamily="2" charset="0"/>
              </a:rPr>
              <a:t>19 NCL Class reps were treated to a special lunch at Motherwell Campus </a:t>
            </a:r>
            <a:r>
              <a:rPr lang="en-GB" sz="1200" b="1" dirty="0" err="1">
                <a:latin typeface="Poppins" panose="00000500000000000000" pitchFamily="2" charset="0"/>
                <a:cs typeface="Poppins" panose="00000500000000000000" pitchFamily="2" charset="0"/>
              </a:rPr>
              <a:t>MLOne</a:t>
            </a:r>
            <a:r>
              <a:rPr lang="en-GB" sz="1200" b="1" dirty="0">
                <a:latin typeface="Poppins" panose="00000500000000000000" pitchFamily="2" charset="0"/>
                <a:cs typeface="Poppins" panose="00000500000000000000" pitchFamily="2" charset="0"/>
              </a:rPr>
              <a:t> last week as a thank you for their work through the year.</a:t>
            </a:r>
          </a:p>
          <a:p>
            <a:pPr algn="l"/>
            <a:endParaRPr lang="en-GB" sz="1200" b="1" dirty="0">
              <a:latin typeface="Poppins" panose="00000500000000000000" pitchFamily="2" charset="0"/>
              <a:cs typeface="Poppins" panose="00000500000000000000" pitchFamily="2" charset="0"/>
            </a:endParaRPr>
          </a:p>
          <a:p>
            <a:pPr algn="l"/>
            <a:r>
              <a:rPr lang="en-GB" sz="1200" dirty="0">
                <a:latin typeface="Poppins" panose="00000500000000000000" pitchFamily="2" charset="0"/>
                <a:cs typeface="Poppins" panose="00000500000000000000" pitchFamily="2" charset="0"/>
              </a:rPr>
              <a:t>NCL Principal and Chief Executive Professor Christopher Moore told those present that ‘being a class rep is a hard job, but it’s such a valuable job, and one I’m hugely grateful for’.</a:t>
            </a:r>
          </a:p>
          <a:p>
            <a:pPr algn="l"/>
            <a:endParaRPr lang="en-GB" sz="1200" dirty="0">
              <a:latin typeface="Poppins" panose="00000500000000000000" pitchFamily="2" charset="0"/>
              <a:cs typeface="Poppins" panose="00000500000000000000" pitchFamily="2" charset="0"/>
            </a:endParaRPr>
          </a:p>
          <a:p>
            <a:pPr algn="l"/>
            <a:r>
              <a:rPr lang="en-GB" sz="1200" dirty="0">
                <a:latin typeface="Poppins" panose="00000500000000000000" pitchFamily="2" charset="0"/>
                <a:cs typeface="Poppins" panose="00000500000000000000" pitchFamily="2" charset="0"/>
              </a:rPr>
              <a:t>He went on: “The more we hear from students the better we become, and the more we engage the stronger we become. All of your voices make us stronger so this lunch is our way of thanking you for that.”</a:t>
            </a:r>
          </a:p>
          <a:p>
            <a:endParaRPr lang="en-GB" sz="1100" dirty="0"/>
          </a:p>
        </p:txBody>
      </p:sp>
    </p:spTree>
    <p:extLst>
      <p:ext uri="{BB962C8B-B14F-4D97-AF65-F5344CB8AC3E}">
        <p14:creationId xmlns:p14="http://schemas.microsoft.com/office/powerpoint/2010/main" val="334952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80356C2-F5CA-44F0-A5B9-B4949FD8048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p>
        </p:txBody>
      </p:sp>
      <p:sp>
        <p:nvSpPr>
          <p:cNvPr id="16" name="Rectangle 15">
            <a:extLst>
              <a:ext uri="{FF2B5EF4-FFF2-40B4-BE49-F238E27FC236}">
                <a16:creationId xmlns:a16="http://schemas.microsoft.com/office/drawing/2014/main" id="{FE3B1308-20D8-47C1-8F84-BE6F93623469}"/>
              </a:ext>
            </a:extLst>
          </p:cNvPr>
          <p:cNvSpPr/>
          <p:nvPr/>
        </p:nvSpPr>
        <p:spPr>
          <a:xfrm>
            <a:off x="705577" y="1841141"/>
            <a:ext cx="5479324" cy="122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SASASA</a:t>
            </a:r>
          </a:p>
        </p:txBody>
      </p:sp>
      <p:pic>
        <p:nvPicPr>
          <p:cNvPr id="3" name="Picture 2">
            <a:extLst>
              <a:ext uri="{FF2B5EF4-FFF2-40B4-BE49-F238E27FC236}">
                <a16:creationId xmlns:a16="http://schemas.microsoft.com/office/drawing/2014/main" id="{3858FE88-5065-4781-818E-E93B6EA20582}"/>
              </a:ext>
            </a:extLst>
          </p:cNvPr>
          <p:cNvPicPr>
            <a:picLocks noChangeAspect="1"/>
          </p:cNvPicPr>
          <p:nvPr/>
        </p:nvPicPr>
        <p:blipFill>
          <a:blip r:embed="rId3"/>
          <a:stretch>
            <a:fillRect/>
          </a:stretch>
        </p:blipFill>
        <p:spPr>
          <a:xfrm>
            <a:off x="6343608" y="2235034"/>
            <a:ext cx="5399040" cy="4024312"/>
          </a:xfrm>
          <a:prstGeom prst="rect">
            <a:avLst/>
          </a:prstGeom>
        </p:spPr>
      </p:pic>
      <p:pic>
        <p:nvPicPr>
          <p:cNvPr id="5" name="Picture 4">
            <a:extLst>
              <a:ext uri="{FF2B5EF4-FFF2-40B4-BE49-F238E27FC236}">
                <a16:creationId xmlns:a16="http://schemas.microsoft.com/office/drawing/2014/main" id="{6ACDC1EA-78FA-4F78-9EC5-B3916BD7B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889635"/>
            <a:ext cx="7620000" cy="5078730"/>
          </a:xfrm>
          <a:prstGeom prst="rect">
            <a:avLst/>
          </a:prstGeom>
        </p:spPr>
      </p:pic>
      <p:sp>
        <p:nvSpPr>
          <p:cNvPr id="11" name="Title 3">
            <a:extLst>
              <a:ext uri="{FF2B5EF4-FFF2-40B4-BE49-F238E27FC236}">
                <a16:creationId xmlns:a16="http://schemas.microsoft.com/office/drawing/2014/main" id="{DCB64F79-1EE0-4DFE-B3F2-A7EB654C282D}"/>
              </a:ext>
            </a:extLst>
          </p:cNvPr>
          <p:cNvSpPr txBox="1">
            <a:spLocks/>
          </p:cNvSpPr>
          <p:nvPr/>
        </p:nvSpPr>
        <p:spPr>
          <a:xfrm>
            <a:off x="1136049" y="1090944"/>
            <a:ext cx="3790950" cy="1477328"/>
          </a:xfrm>
          <a:prstGeom prst="rect">
            <a:avLst/>
          </a:prstGeom>
        </p:spPr>
        <p:txBody>
          <a:bodyPr wrap="square" lIns="0" tIns="0" rIns="0" bIns="0">
            <a:spAutoFit/>
          </a:bodyPr>
          <a:lstStyle>
            <a:lvl1pPr>
              <a:defRPr sz="5400" b="1" i="0">
                <a:solidFill>
                  <a:srgbClr val="1F1F1F"/>
                </a:solidFill>
                <a:latin typeface="Poppins"/>
                <a:ea typeface="+mj-ea"/>
                <a:cs typeface="Poppins"/>
              </a:defRPr>
            </a:lvl1pPr>
          </a:lstStyle>
          <a:p>
            <a:r>
              <a:rPr lang="en-US" sz="4800" dirty="0">
                <a:solidFill>
                  <a:schemeClr val="tx1"/>
                </a:solidFill>
              </a:rPr>
              <a:t>Welcome back.</a:t>
            </a:r>
            <a:endParaRPr lang="en-US" sz="4800" b="0" dirty="0">
              <a:solidFill>
                <a:schemeClr val="tx1"/>
              </a:solidFill>
            </a:endParaRPr>
          </a:p>
        </p:txBody>
      </p:sp>
      <p:sp>
        <p:nvSpPr>
          <p:cNvPr id="12" name="TextBox 11">
            <a:extLst>
              <a:ext uri="{FF2B5EF4-FFF2-40B4-BE49-F238E27FC236}">
                <a16:creationId xmlns:a16="http://schemas.microsoft.com/office/drawing/2014/main" id="{7173A780-B1C2-4CDA-B89C-51538CEAB3C6}"/>
              </a:ext>
            </a:extLst>
          </p:cNvPr>
          <p:cNvSpPr txBox="1"/>
          <p:nvPr/>
        </p:nvSpPr>
        <p:spPr>
          <a:xfrm>
            <a:off x="1126103" y="2781624"/>
            <a:ext cx="3128399" cy="3570208"/>
          </a:xfrm>
          <a:prstGeom prst="rect">
            <a:avLst/>
          </a:prstGeom>
          <a:noFill/>
        </p:spPr>
        <p:txBody>
          <a:bodyPr wrap="square" lIns="0" rIns="0" rtlCol="0">
            <a:spAutoFit/>
          </a:bodyPr>
          <a:lstStyle/>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As we prepare for the start of the term, the NCLSA team has been actively engaging with our students on campus. We’ve been listening to their reasons for choosing NCL, their aspirations for the coming year, and the types of support they find most valuable.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Most importantly, we’ve been adding a friendly face to what can be a nervous beginning for some.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are excited to welcome our students into the Wellbeing Academies and look forward to supporting them throughout their journey at NCL.</a:t>
            </a:r>
          </a:p>
          <a:p>
            <a:pPr algn="l"/>
            <a:endParaRPr lang="en-GB" sz="1100" dirty="0">
              <a:latin typeface="Poppins" panose="00000500000000000000" pitchFamily="2" charset="0"/>
              <a:cs typeface="Poppins" panose="00000500000000000000" pitchFamily="2" charset="0"/>
            </a:endParaRPr>
          </a:p>
          <a:p>
            <a:endParaRPr lang="en-GB" sz="1100" dirty="0"/>
          </a:p>
        </p:txBody>
      </p:sp>
    </p:spTree>
    <p:extLst>
      <p:ext uri="{BB962C8B-B14F-4D97-AF65-F5344CB8AC3E}">
        <p14:creationId xmlns:p14="http://schemas.microsoft.com/office/powerpoint/2010/main" val="226891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AA0555D-EE70-43DE-A692-811035DE593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4" b="44"/>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7</a:t>
            </a:fld>
            <a:endParaRPr lang="en-US" dirty="0">
              <a:solidFill>
                <a:schemeClr val="bg1">
                  <a:alpha val="70000"/>
                </a:schemeClr>
              </a:solidFill>
            </a:endParaRPr>
          </a:p>
        </p:txBody>
      </p:sp>
      <p:sp>
        <p:nvSpPr>
          <p:cNvPr id="6" name="Rectangle 5"/>
          <p:cNvSpPr/>
          <p:nvPr/>
        </p:nvSpPr>
        <p:spPr>
          <a:xfrm>
            <a:off x="-9525" y="-2"/>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itle 2"/>
          <p:cNvSpPr txBox="1">
            <a:spLocks/>
          </p:cNvSpPr>
          <p:nvPr/>
        </p:nvSpPr>
        <p:spPr>
          <a:xfrm>
            <a:off x="1866899" y="2788863"/>
            <a:ext cx="6544070" cy="1412843"/>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b="1" dirty="0">
                <a:solidFill>
                  <a:schemeClr val="bg1"/>
                </a:solidFill>
                <a:latin typeface="Poppins" panose="00000500000000000000" pitchFamily="2" charset="0"/>
                <a:cs typeface="Poppins" panose="00000500000000000000" pitchFamily="2" charset="0"/>
              </a:rPr>
              <a:t>Join the conversation.</a:t>
            </a:r>
          </a:p>
        </p:txBody>
      </p:sp>
      <p:sp>
        <p:nvSpPr>
          <p:cNvPr id="12" name="Shape 3939"/>
          <p:cNvSpPr/>
          <p:nvPr/>
        </p:nvSpPr>
        <p:spPr>
          <a:xfrm rot="16200000">
            <a:off x="10464012" y="3237300"/>
            <a:ext cx="383397" cy="383397"/>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8" name="TextBox 17">
            <a:extLst>
              <a:ext uri="{FF2B5EF4-FFF2-40B4-BE49-F238E27FC236}">
                <a16:creationId xmlns:a16="http://schemas.microsoft.com/office/drawing/2014/main" id="{DE1E8C59-E290-443F-A9B1-19BC318AE646}"/>
              </a:ext>
            </a:extLst>
          </p:cNvPr>
          <p:cNvSpPr txBox="1"/>
          <p:nvPr/>
        </p:nvSpPr>
        <p:spPr>
          <a:xfrm>
            <a:off x="1972220" y="4975855"/>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Email: </a:t>
            </a:r>
            <a:r>
              <a:rPr lang="en-GB" dirty="0">
                <a:solidFill>
                  <a:schemeClr val="bg1"/>
                </a:solidFill>
                <a:latin typeface="Poppins Light" panose="00000400000000000000" pitchFamily="2" charset="0"/>
                <a:cs typeface="Poppins Light" panose="00000400000000000000" pitchFamily="2" charset="0"/>
              </a:rPr>
              <a:t>studentvoice@nclan.ac.uk</a:t>
            </a:r>
          </a:p>
        </p:txBody>
      </p:sp>
      <p:sp>
        <p:nvSpPr>
          <p:cNvPr id="19" name="TextBox 18">
            <a:extLst>
              <a:ext uri="{FF2B5EF4-FFF2-40B4-BE49-F238E27FC236}">
                <a16:creationId xmlns:a16="http://schemas.microsoft.com/office/drawing/2014/main" id="{13D3C3BD-5930-451E-AA41-BEE6A22E7E8E}"/>
              </a:ext>
            </a:extLst>
          </p:cNvPr>
          <p:cNvSpPr txBox="1"/>
          <p:nvPr/>
        </p:nvSpPr>
        <p:spPr>
          <a:xfrm>
            <a:off x="1972220" y="4606523"/>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Twitter: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3462DD6E-F537-4CD3-A63D-37F20C31EA14}"/>
              </a:ext>
            </a:extLst>
          </p:cNvPr>
          <p:cNvSpPr txBox="1"/>
          <p:nvPr/>
        </p:nvSpPr>
        <p:spPr>
          <a:xfrm>
            <a:off x="1972220" y="4219448"/>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Instagram: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7" name="TextBox 26">
            <a:extLst>
              <a:ext uri="{FF2B5EF4-FFF2-40B4-BE49-F238E27FC236}">
                <a16:creationId xmlns:a16="http://schemas.microsoft.com/office/drawing/2014/main" id="{D6325226-9DF9-4F7B-8221-912C54763775}"/>
              </a:ext>
            </a:extLst>
          </p:cNvPr>
          <p:cNvSpPr txBox="1"/>
          <p:nvPr/>
        </p:nvSpPr>
        <p:spPr>
          <a:xfrm>
            <a:off x="1972220" y="3825509"/>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Facebook: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7310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7596B78CC3C4597FAB75898043552" ma:contentTypeVersion="13" ma:contentTypeDescription="Create a new document." ma:contentTypeScope="" ma:versionID="fbc8eb94e9a7126e1a0456fa2378bff0">
  <xsd:schema xmlns:xsd="http://www.w3.org/2001/XMLSchema" xmlns:xs="http://www.w3.org/2001/XMLSchema" xmlns:p="http://schemas.microsoft.com/office/2006/metadata/properties" xmlns:ns2="4f4e333c-2efb-4ad4-8b61-5066e2346a89" xmlns:ns3="bcea4b4c-e765-48ae-bbb9-1019a0796a3f" targetNamespace="http://schemas.microsoft.com/office/2006/metadata/properties" ma:root="true" ma:fieldsID="ce3329eedca31d357dfdf4dea6eaf882" ns2:_="" ns3:_="">
    <xsd:import namespace="4f4e333c-2efb-4ad4-8b61-5066e2346a89"/>
    <xsd:import namespace="bcea4b4c-e765-48ae-bbb9-1019a0796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e333c-2efb-4ad4-8b61-5066e2346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3df8bb-1a17-47d1-9e0a-eeaa900893d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ea4b4c-e765-48ae-bbb9-1019a0796a3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e62390e-f7e8-47f7-b33f-4ea9ab837c7d}" ma:internalName="TaxCatchAll" ma:showField="CatchAllData" ma:web="bcea4b4c-e765-48ae-bbb9-1019a0796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cea4b4c-e765-48ae-bbb9-1019a0796a3f" xsi:nil="true"/>
    <lcf76f155ced4ddcb4097134ff3c332f xmlns="4f4e333c-2efb-4ad4-8b61-5066e2346a8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2E61D-9197-4D08-890E-542503058B8E}"/>
</file>

<file path=customXml/itemProps2.xml><?xml version="1.0" encoding="utf-8"?>
<ds:datastoreItem xmlns:ds="http://schemas.openxmlformats.org/officeDocument/2006/customXml" ds:itemID="{517BE778-BA09-493E-AEBF-0527474D6410}">
  <ds:schemaRefs>
    <ds:schemaRef ds:uri="http://purl.org/dc/elements/1.1/"/>
    <ds:schemaRef ds:uri="http://purl.org/dc/dcmitype/"/>
    <ds:schemaRef ds:uri="5dbbe8ed-e3df-412b-987d-ff93831f1548"/>
    <ds:schemaRef ds:uri="http://schemas.microsoft.com/office/infopath/2007/PartnerControls"/>
    <ds:schemaRef ds:uri="http://schemas.microsoft.com/office/2006/metadata/properties"/>
    <ds:schemaRef ds:uri="255622f4-21b4-4452-9d60-0c4d185c10ac"/>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FEA9BF7-76C2-449C-A69C-5576D747E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1519</TotalTime>
  <Words>597</Words>
  <Application>Microsoft Office PowerPoint</Application>
  <PresentationFormat>Widescreen</PresentationFormat>
  <Paragraphs>48</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Georgia</vt:lpstr>
      <vt:lpstr>inherit</vt:lpstr>
      <vt:lpstr>Montserrat Medium</vt:lpstr>
      <vt:lpstr>Poppins</vt:lpstr>
      <vt:lpstr>Poppins Light</vt:lpstr>
      <vt:lpstr>Office Theme</vt:lpstr>
      <vt:lpstr>Students’ Association and Student Voice.</vt:lpstr>
      <vt:lpstr>NCLSA 24/25</vt:lpstr>
      <vt:lpstr>PowerPoint Presentation</vt:lpstr>
      <vt:lpstr>That’s Quality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John O'Hara</cp:lastModifiedBy>
  <cp:revision>190</cp:revision>
  <dcterms:created xsi:type="dcterms:W3CDTF">2023-08-15T15:54:54Z</dcterms:created>
  <dcterms:modified xsi:type="dcterms:W3CDTF">2024-08-23T15:10:09Z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Microsoft® PowerPoint® 2019</vt:lpwstr>
  </property>
  <property fmtid="{D5CDD505-2E9C-101B-9397-08002B2CF9AE}" pid="4" name="LastSaved">
    <vt:filetime>2023-08-15T00:00:00Z</vt:filetime>
  </property>
  <property fmtid="{D5CDD505-2E9C-101B-9397-08002B2CF9AE}" pid="5" name="Producer">
    <vt:lpwstr>Microsoft® PowerPoint® 2019</vt:lpwstr>
  </property>
  <property fmtid="{D5CDD505-2E9C-101B-9397-08002B2CF9AE}" pid="6" name="ContentTypeId">
    <vt:lpwstr>0x010100D597596B78CC3C4597FAB75898043552</vt:lpwstr>
  </property>
</Properties>
</file>