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90" r:id="rId6"/>
    <p:sldId id="298" r:id="rId7"/>
    <p:sldId id="297" r:id="rId8"/>
    <p:sldId id="295" r:id="rId9"/>
    <p:sldId id="299" r:id="rId10"/>
    <p:sldId id="286" r:id="rId1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Hara" initials="JO" lastIdx="10" clrIdx="0">
    <p:extLst>
      <p:ext uri="{19B8F6BF-5375-455C-9EA6-DF929625EA0E}">
        <p15:presenceInfo xmlns:p15="http://schemas.microsoft.com/office/powerpoint/2012/main" userId="S-1-5-21-3607507949-3984317176-1647538576-4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3" autoAdjust="0"/>
    <p:restoredTop sz="85436" autoAdjust="0"/>
  </p:normalViewPr>
  <p:slideViewPr>
    <p:cSldViewPr>
      <p:cViewPr varScale="1">
        <p:scale>
          <a:sx n="108" d="100"/>
          <a:sy n="108" d="100"/>
        </p:scale>
        <p:origin x="1116" y="8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0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DD224CD-ACBB-465D-9536-92E4389E386E}" type="datetimeFigureOut">
              <a:rPr lang="en-GB" smtClean="0"/>
              <a:t>03/05/2024</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1CBE11-5874-48D3-98B3-7C7D1B1742EA}" type="slidenum">
              <a:rPr lang="en-GB" smtClean="0"/>
              <a:t>‹#›</a:t>
            </a:fld>
            <a:endParaRPr lang="en-GB"/>
          </a:p>
        </p:txBody>
      </p:sp>
    </p:spTree>
    <p:extLst>
      <p:ext uri="{BB962C8B-B14F-4D97-AF65-F5344CB8AC3E}">
        <p14:creationId xmlns:p14="http://schemas.microsoft.com/office/powerpoint/2010/main" val="179537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1</a:t>
            </a:fld>
            <a:endParaRPr lang="en-GB"/>
          </a:p>
        </p:txBody>
      </p:sp>
    </p:spTree>
    <p:extLst>
      <p:ext uri="{BB962C8B-B14F-4D97-AF65-F5344CB8AC3E}">
        <p14:creationId xmlns:p14="http://schemas.microsoft.com/office/powerpoint/2010/main" val="422915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2</a:t>
            </a:fld>
            <a:endParaRPr lang="en-GB"/>
          </a:p>
        </p:txBody>
      </p:sp>
    </p:spTree>
    <p:extLst>
      <p:ext uri="{BB962C8B-B14F-4D97-AF65-F5344CB8AC3E}">
        <p14:creationId xmlns:p14="http://schemas.microsoft.com/office/powerpoint/2010/main" val="265256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3</a:t>
            </a:fld>
            <a:endParaRPr lang="en-GB"/>
          </a:p>
        </p:txBody>
      </p:sp>
    </p:spTree>
    <p:extLst>
      <p:ext uri="{BB962C8B-B14F-4D97-AF65-F5344CB8AC3E}">
        <p14:creationId xmlns:p14="http://schemas.microsoft.com/office/powerpoint/2010/main" val="159086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4</a:t>
            </a:fld>
            <a:endParaRPr lang="en-GB"/>
          </a:p>
        </p:txBody>
      </p:sp>
    </p:spTree>
    <p:extLst>
      <p:ext uri="{BB962C8B-B14F-4D97-AF65-F5344CB8AC3E}">
        <p14:creationId xmlns:p14="http://schemas.microsoft.com/office/powerpoint/2010/main" val="787300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5</a:t>
            </a:fld>
            <a:endParaRPr lang="en-GB"/>
          </a:p>
        </p:txBody>
      </p:sp>
    </p:spTree>
    <p:extLst>
      <p:ext uri="{BB962C8B-B14F-4D97-AF65-F5344CB8AC3E}">
        <p14:creationId xmlns:p14="http://schemas.microsoft.com/office/powerpoint/2010/main" val="352706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6</a:t>
            </a:fld>
            <a:endParaRPr lang="en-GB"/>
          </a:p>
        </p:txBody>
      </p:sp>
    </p:spTree>
    <p:extLst>
      <p:ext uri="{BB962C8B-B14F-4D97-AF65-F5344CB8AC3E}">
        <p14:creationId xmlns:p14="http://schemas.microsoft.com/office/powerpoint/2010/main" val="343749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986027" y="723900"/>
            <a:ext cx="4963668" cy="4965192"/>
          </a:xfrm>
          <a:prstGeom prst="rect">
            <a:avLst/>
          </a:prstGeom>
        </p:spPr>
      </p:pic>
      <p:sp>
        <p:nvSpPr>
          <p:cNvPr id="19" name="bg object 19"/>
          <p:cNvSpPr/>
          <p:nvPr/>
        </p:nvSpPr>
        <p:spPr>
          <a:xfrm>
            <a:off x="463397" y="6494843"/>
            <a:ext cx="57785" cy="81280"/>
          </a:xfrm>
          <a:custGeom>
            <a:avLst/>
            <a:gdLst/>
            <a:ahLst/>
            <a:cxnLst/>
            <a:rect l="l" t="t" r="r" b="b"/>
            <a:pathLst>
              <a:path w="57784" h="81279">
                <a:moveTo>
                  <a:pt x="46088" y="61937"/>
                </a:moveTo>
                <a:lnTo>
                  <a:pt x="35471" y="61937"/>
                </a:lnTo>
                <a:lnTo>
                  <a:pt x="35547" y="79349"/>
                </a:lnTo>
                <a:lnTo>
                  <a:pt x="39662" y="80657"/>
                </a:lnTo>
                <a:lnTo>
                  <a:pt x="41744" y="80657"/>
                </a:lnTo>
                <a:lnTo>
                  <a:pt x="46088" y="61937"/>
                </a:lnTo>
                <a:close/>
              </a:path>
              <a:path w="57784" h="81279">
                <a:moveTo>
                  <a:pt x="39420" y="0"/>
                </a:moveTo>
                <a:lnTo>
                  <a:pt x="36766" y="0"/>
                </a:lnTo>
                <a:lnTo>
                  <a:pt x="35687" y="25"/>
                </a:lnTo>
                <a:lnTo>
                  <a:pt x="1485" y="50457"/>
                </a:lnTo>
                <a:lnTo>
                  <a:pt x="0" y="59042"/>
                </a:lnTo>
                <a:lnTo>
                  <a:pt x="203" y="60274"/>
                </a:lnTo>
                <a:lnTo>
                  <a:pt x="2285" y="61937"/>
                </a:lnTo>
                <a:lnTo>
                  <a:pt x="55854" y="61937"/>
                </a:lnTo>
                <a:lnTo>
                  <a:pt x="56426" y="61556"/>
                </a:lnTo>
                <a:lnTo>
                  <a:pt x="57251" y="59982"/>
                </a:lnTo>
                <a:lnTo>
                  <a:pt x="57430" y="59042"/>
                </a:lnTo>
                <a:lnTo>
                  <a:pt x="57454" y="56070"/>
                </a:lnTo>
                <a:lnTo>
                  <a:pt x="57238" y="54978"/>
                </a:lnTo>
                <a:lnTo>
                  <a:pt x="56375" y="53530"/>
                </a:lnTo>
                <a:lnTo>
                  <a:pt x="55803" y="53174"/>
                </a:lnTo>
                <a:lnTo>
                  <a:pt x="9651" y="53174"/>
                </a:lnTo>
                <a:lnTo>
                  <a:pt x="35344" y="9321"/>
                </a:lnTo>
                <a:lnTo>
                  <a:pt x="46088" y="9321"/>
                </a:lnTo>
                <a:lnTo>
                  <a:pt x="45980" y="1574"/>
                </a:lnTo>
                <a:lnTo>
                  <a:pt x="40627" y="50"/>
                </a:lnTo>
                <a:lnTo>
                  <a:pt x="39420" y="0"/>
                </a:lnTo>
                <a:close/>
              </a:path>
              <a:path w="57784" h="81279">
                <a:moveTo>
                  <a:pt x="46088" y="9321"/>
                </a:moveTo>
                <a:lnTo>
                  <a:pt x="35471" y="9321"/>
                </a:lnTo>
                <a:lnTo>
                  <a:pt x="35471" y="53174"/>
                </a:lnTo>
                <a:lnTo>
                  <a:pt x="46088" y="53174"/>
                </a:lnTo>
                <a:lnTo>
                  <a:pt x="46088" y="9321"/>
                </a:lnTo>
                <a:close/>
              </a:path>
            </a:pathLst>
          </a:custGeom>
          <a:solidFill>
            <a:srgbClr val="1F1F1F">
              <a:alpha val="70195"/>
            </a:srgbClr>
          </a:solidFill>
        </p:spPr>
        <p:txBody>
          <a:bodyPr wrap="square" lIns="0" tIns="0" rIns="0" bIns="0" rtlCol="0"/>
          <a:lstStyle/>
          <a:p>
            <a:endParaRPr/>
          </a:p>
        </p:txBody>
      </p:sp>
      <p:sp>
        <p:nvSpPr>
          <p:cNvPr id="20" name="bg object 20"/>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16466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7253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0360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sp>
        <p:nvSpPr>
          <p:cNvPr id="2" name="Holder 2"/>
          <p:cNvSpPr>
            <a:spLocks noGrp="1"/>
          </p:cNvSpPr>
          <p:nvPr>
            <p:ph type="title"/>
          </p:nvPr>
        </p:nvSpPr>
        <p:spPr>
          <a:xfrm>
            <a:off x="6775195" y="533857"/>
            <a:ext cx="4537075" cy="63500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70" r:id="rId7"/>
    <p:sldLayoutId id="2147483673"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4" name="object 4"/>
          <p:cNvSpPr/>
          <p:nvPr/>
        </p:nvSpPr>
        <p:spPr>
          <a:xfrm>
            <a:off x="471182" y="6494653"/>
            <a:ext cx="46990" cy="80645"/>
          </a:xfrm>
          <a:custGeom>
            <a:avLst/>
            <a:gdLst/>
            <a:ahLst/>
            <a:cxnLst/>
            <a:rect l="l" t="t" r="r" b="b"/>
            <a:pathLst>
              <a:path w="46990" h="80645">
                <a:moveTo>
                  <a:pt x="25831" y="0"/>
                </a:moveTo>
                <a:lnTo>
                  <a:pt x="0" y="18897"/>
                </a:lnTo>
                <a:lnTo>
                  <a:pt x="406" y="20574"/>
                </a:lnTo>
                <a:lnTo>
                  <a:pt x="977" y="21107"/>
                </a:lnTo>
                <a:lnTo>
                  <a:pt x="1358" y="21209"/>
                </a:lnTo>
                <a:lnTo>
                  <a:pt x="2933" y="20789"/>
                </a:lnTo>
                <a:lnTo>
                  <a:pt x="19164" y="11176"/>
                </a:lnTo>
                <a:lnTo>
                  <a:pt x="19164" y="71958"/>
                </a:lnTo>
                <a:lnTo>
                  <a:pt x="2489" y="71958"/>
                </a:lnTo>
                <a:lnTo>
                  <a:pt x="1854" y="72047"/>
                </a:lnTo>
                <a:lnTo>
                  <a:pt x="1092" y="72682"/>
                </a:lnTo>
                <a:lnTo>
                  <a:pt x="317" y="74891"/>
                </a:lnTo>
                <a:lnTo>
                  <a:pt x="254" y="77063"/>
                </a:lnTo>
                <a:lnTo>
                  <a:pt x="571" y="78790"/>
                </a:lnTo>
                <a:lnTo>
                  <a:pt x="1193" y="79883"/>
                </a:lnTo>
                <a:lnTo>
                  <a:pt x="1930" y="80403"/>
                </a:lnTo>
                <a:lnTo>
                  <a:pt x="44526" y="80479"/>
                </a:lnTo>
                <a:lnTo>
                  <a:pt x="45339" y="80111"/>
                </a:lnTo>
                <a:lnTo>
                  <a:pt x="46151" y="78790"/>
                </a:lnTo>
                <a:lnTo>
                  <a:pt x="46456" y="76276"/>
                </a:lnTo>
                <a:lnTo>
                  <a:pt x="46456" y="75539"/>
                </a:lnTo>
                <a:lnTo>
                  <a:pt x="46062" y="73380"/>
                </a:lnTo>
                <a:lnTo>
                  <a:pt x="45453" y="72415"/>
                </a:lnTo>
                <a:lnTo>
                  <a:pt x="44564" y="71958"/>
                </a:lnTo>
                <a:lnTo>
                  <a:pt x="29781" y="71958"/>
                </a:lnTo>
                <a:lnTo>
                  <a:pt x="29781" y="1727"/>
                </a:lnTo>
                <a:lnTo>
                  <a:pt x="29476" y="787"/>
                </a:lnTo>
                <a:lnTo>
                  <a:pt x="28486" y="317"/>
                </a:lnTo>
                <a:lnTo>
                  <a:pt x="25831" y="0"/>
                </a:lnTo>
                <a:close/>
              </a:path>
            </a:pathLst>
          </a:custGeom>
          <a:solidFill>
            <a:srgbClr val="1F1F1F">
              <a:alpha val="70195"/>
            </a:srgbClr>
          </a:solidFill>
        </p:spPr>
        <p:txBody>
          <a:bodyPr wrap="square" lIns="0" tIns="0" rIns="0" bIns="0" rtlCol="0"/>
          <a:lstStyle/>
          <a:p>
            <a:endParaRPr/>
          </a:p>
        </p:txBody>
      </p:sp>
      <p:sp>
        <p:nvSpPr>
          <p:cNvPr id="5" name="object 5"/>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2" name="Rectangle 11">
            <a:extLst>
              <a:ext uri="{FF2B5EF4-FFF2-40B4-BE49-F238E27FC236}">
                <a16:creationId xmlns:a16="http://schemas.microsoft.com/office/drawing/2014/main" id="{93A4DABA-D1D3-4EBB-A448-B9BFFE9B08ED}"/>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bject 7"/>
          <p:cNvSpPr txBox="1">
            <a:spLocks noGrp="1"/>
          </p:cNvSpPr>
          <p:nvPr>
            <p:ph type="title"/>
          </p:nvPr>
        </p:nvSpPr>
        <p:spPr>
          <a:xfrm>
            <a:off x="1854454" y="3029839"/>
            <a:ext cx="7727315" cy="1490152"/>
          </a:xfrm>
          <a:prstGeom prst="rect">
            <a:avLst/>
          </a:prstGeom>
        </p:spPr>
        <p:txBody>
          <a:bodyPr vert="horz" wrap="square" lIns="0" tIns="12700" rIns="0" bIns="0" rtlCol="0">
            <a:spAutoFit/>
          </a:bodyPr>
          <a:lstStyle/>
          <a:p>
            <a:pPr marL="12700">
              <a:lnSpc>
                <a:spcPct val="100000"/>
              </a:lnSpc>
              <a:spcBef>
                <a:spcPts val="100"/>
              </a:spcBef>
              <a:tabLst>
                <a:tab pos="3464560" algn="l"/>
              </a:tabLst>
            </a:pPr>
            <a:r>
              <a:rPr sz="4800" spc="-10" dirty="0">
                <a:solidFill>
                  <a:schemeClr val="tx1"/>
                </a:solidFill>
              </a:rPr>
              <a:t>S</a:t>
            </a:r>
            <a:r>
              <a:rPr lang="en-GB" sz="4800" spc="-10" dirty="0" err="1">
                <a:solidFill>
                  <a:schemeClr val="tx1"/>
                </a:solidFill>
              </a:rPr>
              <a:t>tudents</a:t>
            </a:r>
            <a:r>
              <a:rPr lang="en-GB" sz="4800" spc="-10" dirty="0">
                <a:solidFill>
                  <a:schemeClr val="tx1"/>
                </a:solidFill>
              </a:rPr>
              <a:t>’ Association and Student Voice.</a:t>
            </a:r>
            <a:endParaRPr sz="4800" dirty="0">
              <a:solidFill>
                <a:schemeClr val="tx1"/>
              </a:solidFill>
            </a:endParaRPr>
          </a:p>
        </p:txBody>
      </p:sp>
      <p:sp>
        <p:nvSpPr>
          <p:cNvPr id="8" name="object 8"/>
          <p:cNvSpPr txBox="1"/>
          <p:nvPr/>
        </p:nvSpPr>
        <p:spPr>
          <a:xfrm>
            <a:off x="1854454" y="4572000"/>
            <a:ext cx="7899145" cy="320601"/>
          </a:xfrm>
          <a:prstGeom prst="rect">
            <a:avLst/>
          </a:prstGeom>
        </p:spPr>
        <p:txBody>
          <a:bodyPr vert="horz" wrap="square" lIns="0" tIns="12700" rIns="0" bIns="0" rtlCol="0">
            <a:spAutoFit/>
          </a:bodyPr>
          <a:lstStyle/>
          <a:p>
            <a:pPr marL="12700">
              <a:lnSpc>
                <a:spcPct val="100000"/>
              </a:lnSpc>
              <a:spcBef>
                <a:spcPts val="100"/>
              </a:spcBef>
            </a:pPr>
            <a:r>
              <a:rPr lang="en-GB" sz="2000" dirty="0">
                <a:solidFill>
                  <a:srgbClr val="C00000"/>
                </a:solidFill>
                <a:latin typeface="Poppins" pitchFamily="2" charset="77"/>
                <a:cs typeface="Poppins" pitchFamily="2" charset="77"/>
              </a:rPr>
              <a:t>April 2024 Board Report</a:t>
            </a:r>
            <a:r>
              <a:rPr sz="2000" spc="-10" dirty="0">
                <a:solidFill>
                  <a:srgbClr val="C00000"/>
                </a:solidFill>
                <a:latin typeface="Poppins" pitchFamily="2" charset="77"/>
                <a:cs typeface="Poppins" pitchFamily="2" charset="77"/>
              </a:rPr>
              <a:t>.</a:t>
            </a:r>
            <a:endParaRPr sz="2000" dirty="0">
              <a:solidFill>
                <a:srgbClr val="C00000"/>
              </a:solidFill>
              <a:latin typeface="Poppins" pitchFamily="2" charset="77"/>
              <a:cs typeface="Poppins" pitchFamily="2" charset="77"/>
            </a:endParaRPr>
          </a:p>
        </p:txBody>
      </p:sp>
      <p:pic>
        <p:nvPicPr>
          <p:cNvPr id="11" name="object 11"/>
          <p:cNvPicPr/>
          <p:nvPr/>
        </p:nvPicPr>
        <p:blipFill>
          <a:blip r:embed="rId3" cstate="print"/>
          <a:stretch>
            <a:fillRect/>
          </a:stretch>
        </p:blipFill>
        <p:spPr>
          <a:xfrm>
            <a:off x="9753599" y="381000"/>
            <a:ext cx="1699260" cy="3931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itle 3"/>
          <p:cNvSpPr>
            <a:spLocks noGrp="1"/>
          </p:cNvSpPr>
          <p:nvPr>
            <p:ph type="title"/>
          </p:nvPr>
        </p:nvSpPr>
        <p:spPr>
          <a:xfrm>
            <a:off x="1136049" y="1090944"/>
            <a:ext cx="3790950" cy="1719633"/>
          </a:xfrm>
        </p:spPr>
        <p:txBody>
          <a:bodyPr/>
          <a:lstStyle/>
          <a:p>
            <a:r>
              <a:rPr lang="en-US" dirty="0">
                <a:solidFill>
                  <a:schemeClr val="tx1"/>
                </a:solidFill>
              </a:rPr>
              <a:t>The future is bright.</a:t>
            </a:r>
          </a:p>
        </p:txBody>
      </p:sp>
      <p:sp>
        <p:nvSpPr>
          <p:cNvPr id="8" name="TextBox 7"/>
          <p:cNvSpPr txBox="1"/>
          <p:nvPr/>
        </p:nvSpPr>
        <p:spPr>
          <a:xfrm>
            <a:off x="1154933" y="3228373"/>
            <a:ext cx="3467100" cy="2554545"/>
          </a:xfrm>
          <a:prstGeom prst="rect">
            <a:avLst/>
          </a:prstGeom>
          <a:noFill/>
        </p:spPr>
        <p:txBody>
          <a:bodyPr wrap="square" lIns="0" rIns="0" rtlCol="0">
            <a:spAutoFit/>
          </a:bodyPr>
          <a:lstStyle/>
          <a:p>
            <a:pPr algn="l">
              <a:spcAft>
                <a:spcPts val="0"/>
              </a:spcAft>
            </a:pPr>
            <a:r>
              <a:rPr lang="en-GB" sz="1000" dirty="0">
                <a:solidFill>
                  <a:srgbClr val="242424"/>
                </a:solidFill>
                <a:latin typeface="Calibri" panose="020F0502020204030204" pitchFamily="34" charset="0"/>
              </a:rPr>
              <a:t>A total of 226 votes were cast online by students across all campuses for our 7 candidates and the winning presidents. </a:t>
            </a:r>
          </a:p>
          <a:p>
            <a:pPr algn="l">
              <a:spcAft>
                <a:spcPts val="0"/>
              </a:spcAft>
            </a:pPr>
            <a:endParaRPr lang="en-GB" sz="1000" dirty="0">
              <a:solidFill>
                <a:srgbClr val="242424"/>
              </a:solidFill>
              <a:latin typeface="Calibri" panose="020F0502020204030204" pitchFamily="34" charset="0"/>
            </a:endParaRPr>
          </a:p>
          <a:p>
            <a:pPr algn="l">
              <a:spcAft>
                <a:spcPts val="0"/>
              </a:spcAft>
            </a:pPr>
            <a:r>
              <a:rPr lang="en-GB" sz="1000" b="1" dirty="0">
                <a:solidFill>
                  <a:srgbClr val="242424"/>
                </a:solidFill>
                <a:latin typeface="Calibri" panose="020F0502020204030204" pitchFamily="34" charset="0"/>
              </a:rPr>
              <a:t>Starting strong</a:t>
            </a:r>
          </a:p>
          <a:p>
            <a:pPr algn="l">
              <a:spcAft>
                <a:spcPts val="0"/>
              </a:spcAft>
            </a:pPr>
            <a:endParaRPr lang="en-GB" sz="1000" dirty="0">
              <a:solidFill>
                <a:srgbClr val="242424"/>
              </a:solidFill>
              <a:latin typeface="Calibri" panose="020F0502020204030204" pitchFamily="34" charset="0"/>
            </a:endParaRPr>
          </a:p>
          <a:p>
            <a:pPr algn="l"/>
            <a:r>
              <a:rPr lang="en-GB" sz="1000" dirty="0">
                <a:solidFill>
                  <a:srgbClr val="242424"/>
                </a:solidFill>
                <a:latin typeface="Calibri" panose="020F0502020204030204" pitchFamily="34" charset="0"/>
              </a:rPr>
              <a:t>2024 – 2025 term will see new student presidents welcome our full-time August start students:</a:t>
            </a:r>
          </a:p>
          <a:p>
            <a:pPr algn="l">
              <a:spcAft>
                <a:spcPts val="0"/>
              </a:spcAft>
            </a:pPr>
            <a:endParaRPr lang="en-GB" sz="1000" dirty="0">
              <a:solidFill>
                <a:srgbClr val="242424"/>
              </a:solidFill>
              <a:latin typeface="Calibri" panose="020F0502020204030204" pitchFamily="34" charset="0"/>
            </a:endParaRPr>
          </a:p>
          <a:p>
            <a:pPr marL="171450" indent="-171450" algn="l">
              <a:spcAft>
                <a:spcPts val="0"/>
              </a:spcAft>
              <a:buFont typeface="Arial" panose="020B0604020202020204" pitchFamily="34" charset="0"/>
              <a:buChar char="•"/>
            </a:pPr>
            <a:r>
              <a:rPr lang="en-GB" sz="1000" dirty="0">
                <a:solidFill>
                  <a:srgbClr val="242424"/>
                </a:solidFill>
                <a:latin typeface="Calibri" panose="020F0502020204030204" pitchFamily="34" charset="0"/>
              </a:rPr>
              <a:t>Chloe Sandilands (NQ Computing Science) – Motherwell Campus</a:t>
            </a:r>
          </a:p>
          <a:p>
            <a:pPr marL="171450" indent="-171450" algn="l">
              <a:spcAft>
                <a:spcPts val="0"/>
              </a:spcAft>
              <a:buFont typeface="Arial" panose="020B0604020202020204" pitchFamily="34" charset="0"/>
              <a:buChar char="•"/>
            </a:pPr>
            <a:r>
              <a:rPr lang="en-GB" sz="1000" dirty="0">
                <a:solidFill>
                  <a:srgbClr val="242424"/>
                </a:solidFill>
                <a:latin typeface="Calibri" panose="020F0502020204030204" pitchFamily="34" charset="0"/>
              </a:rPr>
              <a:t>Karen </a:t>
            </a:r>
            <a:r>
              <a:rPr lang="en-GB" sz="1000" dirty="0" err="1">
                <a:solidFill>
                  <a:srgbClr val="242424"/>
                </a:solidFill>
                <a:latin typeface="Calibri" panose="020F0502020204030204" pitchFamily="34" charset="0"/>
              </a:rPr>
              <a:t>Calpin</a:t>
            </a:r>
            <a:r>
              <a:rPr lang="en-GB" sz="1000" dirty="0">
                <a:solidFill>
                  <a:srgbClr val="242424"/>
                </a:solidFill>
                <a:latin typeface="Calibri" panose="020F0502020204030204" pitchFamily="34" charset="0"/>
              </a:rPr>
              <a:t> (NQ Art and Design) – Coatbridge Campus</a:t>
            </a:r>
          </a:p>
          <a:p>
            <a:pPr marL="171450" indent="-171450" algn="l">
              <a:spcAft>
                <a:spcPts val="0"/>
              </a:spcAft>
              <a:buFont typeface="Arial" panose="020B0604020202020204" pitchFamily="34" charset="0"/>
              <a:buChar char="•"/>
            </a:pPr>
            <a:r>
              <a:rPr lang="en-GB" sz="1000" dirty="0">
                <a:solidFill>
                  <a:srgbClr val="242424"/>
                </a:solidFill>
                <a:latin typeface="Calibri" panose="020F0502020204030204" pitchFamily="34" charset="0"/>
              </a:rPr>
              <a:t>Julie Webster (NC Psychology) – Cumbernauld Campus</a:t>
            </a:r>
          </a:p>
          <a:p>
            <a:pPr algn="l">
              <a:spcAft>
                <a:spcPts val="0"/>
              </a:spcAft>
            </a:pPr>
            <a:endParaRPr lang="en-GB" sz="1000" dirty="0">
              <a:solidFill>
                <a:srgbClr val="242424"/>
              </a:solidFill>
              <a:latin typeface="Calibri" panose="020F0502020204030204" pitchFamily="34" charset="0"/>
            </a:endParaRPr>
          </a:p>
          <a:p>
            <a:pPr algn="l">
              <a:spcAft>
                <a:spcPts val="0"/>
              </a:spcAft>
            </a:pPr>
            <a:r>
              <a:rPr lang="en-GB" sz="1000" dirty="0">
                <a:solidFill>
                  <a:srgbClr val="242424"/>
                </a:solidFill>
                <a:latin typeface="Calibri" panose="020F0502020204030204" pitchFamily="34" charset="0"/>
              </a:rPr>
              <a:t>Video interviews will be created during the summer in preparation for the new term. Our aim is to ensure each president is visible to the student body.  </a:t>
            </a:r>
          </a:p>
        </p:txBody>
      </p:sp>
      <p:sp>
        <p:nvSpPr>
          <p:cNvPr id="10" name="TextBox 9">
            <a:extLst>
              <a:ext uri="{FF2B5EF4-FFF2-40B4-BE49-F238E27FC236}">
                <a16:creationId xmlns:a16="http://schemas.microsoft.com/office/drawing/2014/main" id="{CE43CABC-C88E-4637-807C-7B0A2CBD496C}"/>
              </a:ext>
            </a:extLst>
          </p:cNvPr>
          <p:cNvSpPr txBox="1"/>
          <p:nvPr/>
        </p:nvSpPr>
        <p:spPr>
          <a:xfrm>
            <a:off x="1154933" y="2811612"/>
            <a:ext cx="2848375" cy="276999"/>
          </a:xfrm>
          <a:prstGeom prst="rect">
            <a:avLst/>
          </a:prstGeom>
          <a:noFill/>
        </p:spPr>
        <p:txBody>
          <a:bodyPr wrap="square" lIns="0" rIns="0" rtlCol="0">
            <a:spAutoFit/>
          </a:bodyPr>
          <a:lstStyle/>
          <a:p>
            <a:r>
              <a:rPr lang="en-US" sz="1200" b="1" dirty="0">
                <a:solidFill>
                  <a:schemeClr val="tx1"/>
                </a:solidFill>
                <a:latin typeface="Poppins" panose="00000500000000000000" pitchFamily="2" charset="0"/>
                <a:cs typeface="Poppins" panose="00000500000000000000" pitchFamily="2" charset="0"/>
              </a:rPr>
              <a:t>Met the NCLSA Student Presidents.</a:t>
            </a:r>
          </a:p>
        </p:txBody>
      </p:sp>
      <p:pic>
        <p:nvPicPr>
          <p:cNvPr id="16" name="Picture Placeholder 15">
            <a:extLst>
              <a:ext uri="{FF2B5EF4-FFF2-40B4-BE49-F238E27FC236}">
                <a16:creationId xmlns:a16="http://schemas.microsoft.com/office/drawing/2014/main" id="{255D544A-B973-40D2-940D-0BD90A01431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05" r="2005"/>
          <a:stretch>
            <a:fillRect/>
          </a:stretch>
        </p:blipFill>
        <p:spPr>
          <a:xfrm>
            <a:off x="6019800" y="457368"/>
            <a:ext cx="5704946" cy="5943263"/>
          </a:xfrm>
        </p:spPr>
      </p:pic>
    </p:spTree>
    <p:extLst>
      <p:ext uri="{BB962C8B-B14F-4D97-AF65-F5344CB8AC3E}">
        <p14:creationId xmlns:p14="http://schemas.microsoft.com/office/powerpoint/2010/main" val="206690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D8D877B3-D348-4611-9BDB-C5374591D951}" type="slidenum">
              <a:rPr lang="en-US" smtClean="0"/>
              <a:pPr/>
              <a:t>3</a:t>
            </a:fld>
            <a:endParaRPr lang="en-US" dirty="0"/>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961625" y="2793636"/>
            <a:ext cx="3467100" cy="4247317"/>
          </a:xfrm>
          <a:prstGeom prst="rect">
            <a:avLst/>
          </a:prstGeom>
          <a:noFill/>
        </p:spPr>
        <p:txBody>
          <a:bodyPr wrap="square" lIns="0" rIns="0" rtlCol="0">
            <a:spAutoFit/>
          </a:bodyPr>
          <a:lstStyle/>
          <a:p>
            <a:r>
              <a:rPr lang="en-GB" sz="1000" b="1" kern="1200" dirty="0">
                <a:solidFill>
                  <a:schemeClr val="tx1"/>
                </a:solidFill>
                <a:latin typeface="Poppins" panose="00000500000000000000" pitchFamily="2" charset="0"/>
                <a:cs typeface="Poppins" panose="00000500000000000000" pitchFamily="2" charset="0"/>
              </a:rPr>
              <a:t>At New College Lanarkshire (NCL) the correlation between wellbeing and student withdrawal is significant. It is noted that students who struggle with wellbeing issues such as stress, anxiety, depression, or physical health are challenged by the demands of their programme of study and, therefore, are likely to withdraw from their course. </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To support students to improve their wellbeing and remain on their programme of study, NCL has invested in three Wellbeing Academies (WA’s) situated in each of our main campus sites, Coatbridge, Cumbernauld, and Motherwell. The Academies are a pioneering initiative designed to prioritise wellbeing at the core of the student experience.  </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Recognising the critical link between student wellbeing and academic success, the WA’s aim to provide holistic support services and programmes that cater to the physical, emotional, and social wellbeing needs of our students. By doing so, it seeks to enhance student retention, academic performance, and overall satisfaction, aligning with NCL's Getting to Know You and Be Financially Fit campaigns and our Recruitment and Retention Strategy.</a:t>
            </a:r>
          </a:p>
          <a:p>
            <a:endParaRPr lang="en-GB" sz="1000" kern="1200" dirty="0">
              <a:solidFill>
                <a:schemeClr val="tx1"/>
              </a:solidFill>
              <a:latin typeface="Poppins" panose="00000500000000000000" pitchFamily="2" charset="0"/>
              <a:cs typeface="Poppins" panose="00000500000000000000" pitchFamily="2" charset="0"/>
            </a:endParaRPr>
          </a:p>
          <a:p>
            <a:endParaRPr lang="en-GB" sz="1000" kern="1200" dirty="0">
              <a:solidFill>
                <a:schemeClr val="tx1"/>
              </a:solidFill>
              <a:latin typeface="Poppins" panose="00000500000000000000" pitchFamily="2" charset="0"/>
              <a:cs typeface="Poppins" panose="00000500000000000000" pitchFamily="2" charset="0"/>
            </a:endParaRPr>
          </a:p>
        </p:txBody>
      </p:sp>
      <p:pic>
        <p:nvPicPr>
          <p:cNvPr id="7" name="Picture Placeholder 6">
            <a:extLst>
              <a:ext uri="{FF2B5EF4-FFF2-40B4-BE49-F238E27FC236}">
                <a16:creationId xmlns:a16="http://schemas.microsoft.com/office/drawing/2014/main" id="{BF9BA608-535B-4D27-A05B-87B79B801D5A}"/>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6208" r="16208"/>
          <a:stretch>
            <a:fillRect/>
          </a:stretch>
        </p:blipFill>
        <p:spPr>
          <a:xfrm rot="5400000">
            <a:off x="4953002" y="-349883"/>
            <a:ext cx="6858000" cy="7610476"/>
          </a:xfrm>
        </p:spPr>
      </p:pic>
      <p:pic>
        <p:nvPicPr>
          <p:cNvPr id="15" name="Picture 14">
            <a:extLst>
              <a:ext uri="{FF2B5EF4-FFF2-40B4-BE49-F238E27FC236}">
                <a16:creationId xmlns:a16="http://schemas.microsoft.com/office/drawing/2014/main" id="{90693CE6-B7A6-405D-A01E-702E69AEB5F4}"/>
              </a:ext>
            </a:extLst>
          </p:cNvPr>
          <p:cNvPicPr>
            <a:picLocks noChangeAspect="1"/>
          </p:cNvPicPr>
          <p:nvPr/>
        </p:nvPicPr>
        <p:blipFill rotWithShape="1">
          <a:blip r:embed="rId4">
            <a:extLst>
              <a:ext uri="{28A0092B-C50C-407E-A947-70E740481C1C}">
                <a14:useLocalDpi xmlns:a14="http://schemas.microsoft.com/office/drawing/2010/main" val="0"/>
              </a:ext>
            </a:extLst>
          </a:blip>
          <a:srcRect t="22548" b="31208"/>
          <a:stretch/>
        </p:blipFill>
        <p:spPr>
          <a:xfrm>
            <a:off x="927937" y="166790"/>
            <a:ext cx="5437632" cy="2514600"/>
          </a:xfrm>
          <a:prstGeom prst="rect">
            <a:avLst/>
          </a:prstGeom>
        </p:spPr>
      </p:pic>
    </p:spTree>
    <p:extLst>
      <p:ext uri="{BB962C8B-B14F-4D97-AF65-F5344CB8AC3E}">
        <p14:creationId xmlns:p14="http://schemas.microsoft.com/office/powerpoint/2010/main" val="367947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1038902" y="1062971"/>
            <a:ext cx="3657600" cy="1661993"/>
          </a:xfrm>
        </p:spPr>
        <p:txBody>
          <a:bodyPr/>
          <a:lstStyle/>
          <a:p>
            <a:r>
              <a:rPr lang="en-US" dirty="0">
                <a:solidFill>
                  <a:schemeClr val="tx1"/>
                </a:solidFill>
                <a:latin typeface="Poppins" panose="00000500000000000000" pitchFamily="2" charset="0"/>
                <a:cs typeface="Poppins" panose="00000500000000000000" pitchFamily="2" charset="0"/>
              </a:rPr>
              <a:t>May marvel.</a:t>
            </a:r>
          </a:p>
        </p:txBody>
      </p:sp>
      <p:sp>
        <p:nvSpPr>
          <p:cNvPr id="8" name="TextBox 7"/>
          <p:cNvSpPr txBox="1"/>
          <p:nvPr/>
        </p:nvSpPr>
        <p:spPr>
          <a:xfrm>
            <a:off x="1038902" y="3200400"/>
            <a:ext cx="3485984" cy="1477328"/>
          </a:xfrm>
          <a:prstGeom prst="rect">
            <a:avLst/>
          </a:prstGeom>
          <a:noFill/>
        </p:spPr>
        <p:txBody>
          <a:bodyPr wrap="square" lIns="0" rIns="0" rtlCol="0">
            <a:spAutoFit/>
          </a:bodyPr>
          <a:lstStyle/>
          <a:p>
            <a:pPr algn="l">
              <a:spcAft>
                <a:spcPts val="0"/>
              </a:spcAft>
            </a:pPr>
            <a:r>
              <a:rPr lang="en-GB" sz="1000" dirty="0">
                <a:solidFill>
                  <a:srgbClr val="242424"/>
                </a:solidFill>
                <a:latin typeface="Poppins" panose="00000500000000000000" pitchFamily="2" charset="0"/>
                <a:cs typeface="Poppins" panose="00000500000000000000" pitchFamily="2" charset="0"/>
              </a:rPr>
              <a:t>The Students’ Association and Learner Engagement team are excited to announce an awards lunch at our </a:t>
            </a:r>
            <a:r>
              <a:rPr lang="en-GB" sz="1000" dirty="0" err="1">
                <a:solidFill>
                  <a:srgbClr val="242424"/>
                </a:solidFill>
                <a:latin typeface="Poppins" panose="00000500000000000000" pitchFamily="2" charset="0"/>
                <a:cs typeface="Poppins" panose="00000500000000000000" pitchFamily="2" charset="0"/>
              </a:rPr>
              <a:t>MLOne</a:t>
            </a:r>
            <a:r>
              <a:rPr lang="en-GB" sz="1000" dirty="0">
                <a:solidFill>
                  <a:srgbClr val="242424"/>
                </a:solidFill>
                <a:latin typeface="Poppins" panose="00000500000000000000" pitchFamily="2" charset="0"/>
                <a:cs typeface="Poppins" panose="00000500000000000000" pitchFamily="2" charset="0"/>
              </a:rPr>
              <a:t> Training Restaurant, where we'll partner with hospitality events students to honour the outstanding achievements of our class representatives who have gone above and beyond their responsibilities.</a:t>
            </a:r>
          </a:p>
          <a:p>
            <a:pPr algn="l">
              <a:spcAft>
                <a:spcPts val="0"/>
              </a:spcAft>
            </a:pPr>
            <a:endParaRPr lang="en-GB" sz="1000" dirty="0">
              <a:solidFill>
                <a:srgbClr val="242424"/>
              </a:solidFill>
              <a:latin typeface="Poppins" panose="00000500000000000000" pitchFamily="2" charset="0"/>
              <a:cs typeface="Poppins" panose="00000500000000000000" pitchFamily="2" charset="0"/>
            </a:endParaRPr>
          </a:p>
          <a:p>
            <a:pPr algn="l">
              <a:spcAft>
                <a:spcPts val="0"/>
              </a:spcAft>
            </a:pPr>
            <a:r>
              <a:rPr lang="en-GB" sz="1000" dirty="0">
                <a:solidFill>
                  <a:srgbClr val="242424"/>
                </a:solidFill>
                <a:latin typeface="Poppins" panose="00000500000000000000" pitchFamily="2" charset="0"/>
                <a:cs typeface="Poppins" panose="00000500000000000000" pitchFamily="2" charset="0"/>
              </a:rPr>
              <a:t>We look forward to sharing the details of the lunch in our next board update. </a:t>
            </a:r>
          </a:p>
        </p:txBody>
      </p:sp>
      <p:sp>
        <p:nvSpPr>
          <p:cNvPr id="10" name="TextBox 9">
            <a:extLst>
              <a:ext uri="{FF2B5EF4-FFF2-40B4-BE49-F238E27FC236}">
                <a16:creationId xmlns:a16="http://schemas.microsoft.com/office/drawing/2014/main" id="{CE43CABC-C88E-4637-807C-7B0A2CBD496C}"/>
              </a:ext>
            </a:extLst>
          </p:cNvPr>
          <p:cNvSpPr txBox="1"/>
          <p:nvPr/>
        </p:nvSpPr>
        <p:spPr>
          <a:xfrm>
            <a:off x="1057786" y="2783639"/>
            <a:ext cx="2848375" cy="276999"/>
          </a:xfrm>
          <a:prstGeom prst="rect">
            <a:avLst/>
          </a:prstGeom>
          <a:noFill/>
        </p:spPr>
        <p:txBody>
          <a:bodyPr wrap="square" lIns="0" rIns="0" rtlCol="0">
            <a:spAutoFit/>
          </a:bodyPr>
          <a:lstStyle/>
          <a:p>
            <a:r>
              <a:rPr lang="en-US" sz="1200" b="1" dirty="0">
                <a:solidFill>
                  <a:schemeClr val="tx1"/>
                </a:solidFill>
                <a:latin typeface="Poppins" panose="00000500000000000000" pitchFamily="2" charset="0"/>
                <a:cs typeface="Poppins" panose="00000500000000000000" pitchFamily="2" charset="0"/>
              </a:rPr>
              <a:t>Celebration of success.</a:t>
            </a:r>
          </a:p>
        </p:txBody>
      </p:sp>
      <p:pic>
        <p:nvPicPr>
          <p:cNvPr id="13" name="Picture Placeholder 12">
            <a:extLst>
              <a:ext uri="{FF2B5EF4-FFF2-40B4-BE49-F238E27FC236}">
                <a16:creationId xmlns:a16="http://schemas.microsoft.com/office/drawing/2014/main" id="{0B9CD75E-1DAE-463A-B94F-72286F85EBC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4750" b="14750"/>
          <a:stretch>
            <a:fillRect/>
          </a:stretch>
        </p:blipFill>
        <p:spPr>
          <a:xfrm>
            <a:off x="6029854" y="609600"/>
            <a:ext cx="5704946" cy="5630823"/>
          </a:xfrm>
        </p:spPr>
      </p:pic>
    </p:spTree>
    <p:extLst>
      <p:ext uri="{BB962C8B-B14F-4D97-AF65-F5344CB8AC3E}">
        <p14:creationId xmlns:p14="http://schemas.microsoft.com/office/powerpoint/2010/main" val="334952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80356C2-F5CA-44F0-A5B9-B4949FD8048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2" name="Picture 21">
            <a:extLst>
              <a:ext uri="{FF2B5EF4-FFF2-40B4-BE49-F238E27FC236}">
                <a16:creationId xmlns:a16="http://schemas.microsoft.com/office/drawing/2014/main" id="{77611C90-2894-498A-8117-A2BCFAE73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2751" y="642938"/>
            <a:ext cx="7785100" cy="5838826"/>
          </a:xfrm>
          <a:prstGeom prst="rect">
            <a:avLst/>
          </a:prstGeom>
        </p:spPr>
      </p:pic>
      <p:sp>
        <p:nvSpPr>
          <p:cNvPr id="16" name="Rectangle 15">
            <a:extLst>
              <a:ext uri="{FF2B5EF4-FFF2-40B4-BE49-F238E27FC236}">
                <a16:creationId xmlns:a16="http://schemas.microsoft.com/office/drawing/2014/main" id="{FE3B1308-20D8-47C1-8F84-BE6F93623469}"/>
              </a:ext>
            </a:extLst>
          </p:cNvPr>
          <p:cNvSpPr/>
          <p:nvPr/>
        </p:nvSpPr>
        <p:spPr>
          <a:xfrm>
            <a:off x="705577" y="1841141"/>
            <a:ext cx="5479324" cy="1225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19">
            <a:extLst>
              <a:ext uri="{FF2B5EF4-FFF2-40B4-BE49-F238E27FC236}">
                <a16:creationId xmlns:a16="http://schemas.microsoft.com/office/drawing/2014/main" id="{0DCDA386-1BDC-419E-A717-BA897027BB09}"/>
              </a:ext>
            </a:extLst>
          </p:cNvPr>
          <p:cNvSpPr/>
          <p:nvPr/>
        </p:nvSpPr>
        <p:spPr>
          <a:xfrm>
            <a:off x="76200" y="2667000"/>
            <a:ext cx="6108701"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itle 5">
            <a:extLst>
              <a:ext uri="{FF2B5EF4-FFF2-40B4-BE49-F238E27FC236}">
                <a16:creationId xmlns:a16="http://schemas.microsoft.com/office/drawing/2014/main" id="{375D3DCF-6949-4FB0-A420-12D5779AE1B3}"/>
              </a:ext>
            </a:extLst>
          </p:cNvPr>
          <p:cNvSpPr txBox="1">
            <a:spLocks/>
          </p:cNvSpPr>
          <p:nvPr/>
        </p:nvSpPr>
        <p:spPr>
          <a:xfrm>
            <a:off x="1193800" y="2064544"/>
            <a:ext cx="4914900" cy="1231106"/>
          </a:xfrm>
          <a:prstGeom prst="rect">
            <a:avLst/>
          </a:prstGeom>
        </p:spPr>
        <p:txBody>
          <a:bodyPr wrap="square" lIns="0" tIns="0" rIns="0" bIns="0">
            <a:spAutoFit/>
          </a:bodyPr>
          <a:lstStyle>
            <a:lvl1pPr>
              <a:defRPr sz="4000" b="1" i="0">
                <a:solidFill>
                  <a:srgbClr val="1F1F1F"/>
                </a:solidFill>
                <a:latin typeface="Poppins"/>
                <a:ea typeface="+mj-ea"/>
                <a:cs typeface="Poppins"/>
              </a:defRPr>
            </a:lvl1pPr>
          </a:lstStyle>
          <a:p>
            <a:r>
              <a:rPr lang="en-US" dirty="0">
                <a:latin typeface="Poppins SemiBold" pitchFamily="2" charset="77"/>
                <a:cs typeface="Poppins SemiBold" pitchFamily="2" charset="77"/>
              </a:rPr>
              <a:t>Enhancing campus </a:t>
            </a:r>
            <a:r>
              <a:rPr lang="en-US" dirty="0">
                <a:latin typeface="Poppins Black" panose="00000A00000000000000" pitchFamily="2" charset="0"/>
                <a:cs typeface="Poppins Black" panose="00000A00000000000000" pitchFamily="2" charset="0"/>
              </a:rPr>
              <a:t>safety</a:t>
            </a:r>
            <a:r>
              <a:rPr lang="en-US" dirty="0">
                <a:latin typeface="Poppins SemiBold" pitchFamily="2" charset="77"/>
                <a:cs typeface="Poppins SemiBold" pitchFamily="2" charset="77"/>
              </a:rPr>
              <a:t>.</a:t>
            </a:r>
            <a:endParaRPr lang="en-US" dirty="0">
              <a:solidFill>
                <a:schemeClr val="accent1"/>
              </a:solidFill>
              <a:latin typeface="Poppins SemiBold" pitchFamily="2" charset="77"/>
              <a:cs typeface="Poppins SemiBold" pitchFamily="2" charset="77"/>
            </a:endParaRPr>
          </a:p>
        </p:txBody>
      </p:sp>
      <p:sp>
        <p:nvSpPr>
          <p:cNvPr id="19" name="TextBox 18">
            <a:extLst>
              <a:ext uri="{FF2B5EF4-FFF2-40B4-BE49-F238E27FC236}">
                <a16:creationId xmlns:a16="http://schemas.microsoft.com/office/drawing/2014/main" id="{BDB4B33E-3F33-4CA6-8528-EA31F1A1EED8}"/>
              </a:ext>
            </a:extLst>
          </p:cNvPr>
          <p:cNvSpPr txBox="1"/>
          <p:nvPr/>
        </p:nvSpPr>
        <p:spPr>
          <a:xfrm>
            <a:off x="1193800" y="3391680"/>
            <a:ext cx="10629901" cy="1577355"/>
          </a:xfrm>
          <a:prstGeom prst="rect">
            <a:avLst/>
          </a:prstGeom>
          <a:noFill/>
        </p:spPr>
        <p:txBody>
          <a:bodyPr wrap="square" lIns="0" rIns="0" numCol="2" spcCol="365760" rtlCol="0">
            <a:spAutoFit/>
          </a:bodyPr>
          <a:lstStyle/>
          <a:p>
            <a:pPr marL="12700" marR="497840">
              <a:lnSpc>
                <a:spcPct val="100000"/>
              </a:lnSpc>
              <a:spcBef>
                <a:spcPts val="1510"/>
              </a:spcBef>
            </a:pPr>
            <a:r>
              <a:rPr lang="en-GB" sz="1200" dirty="0">
                <a:latin typeface="Poppins" panose="00000500000000000000" pitchFamily="2" charset="0"/>
                <a:cs typeface="Poppins" panose="00000500000000000000" pitchFamily="2" charset="0"/>
              </a:rPr>
              <a:t>After the former Students’ Association President expressed concerns to MP Marion Fellows regarding unsafe pedestrian crossings at our Motherwell Campus, students and members of the local communities now have safer routes for walking or biking into neighbouring areas.</a:t>
            </a:r>
          </a:p>
          <a:p>
            <a:pPr marL="12700" marR="497840">
              <a:lnSpc>
                <a:spcPct val="100000"/>
              </a:lnSpc>
              <a:spcBef>
                <a:spcPts val="1510"/>
              </a:spcBef>
            </a:pPr>
            <a:r>
              <a:rPr lang="en-GB" sz="1200" dirty="0">
                <a:latin typeface="Poppins" panose="00000500000000000000" pitchFamily="2" charset="0"/>
                <a:cs typeface="Poppins" panose="00000500000000000000" pitchFamily="2" charset="0"/>
              </a:rPr>
              <a:t>This month sees the introduction of enhanced safety measures.</a:t>
            </a:r>
          </a:p>
          <a:p>
            <a:pPr marL="12700" marR="497840">
              <a:lnSpc>
                <a:spcPct val="100000"/>
              </a:lnSpc>
              <a:spcBef>
                <a:spcPts val="1510"/>
              </a:spcBef>
            </a:pPr>
            <a:endParaRPr lang="en-GB" sz="1200" dirty="0">
              <a:latin typeface="Poppins" panose="00000500000000000000" pitchFamily="2" charset="0"/>
              <a:cs typeface="Poppins" panose="00000500000000000000" pitchFamily="2" charset="0"/>
            </a:endParaRPr>
          </a:p>
          <a:p>
            <a:pPr marL="12700" marR="497840">
              <a:lnSpc>
                <a:spcPct val="100000"/>
              </a:lnSpc>
              <a:spcBef>
                <a:spcPts val="1510"/>
              </a:spcBef>
            </a:pPr>
            <a:endParaRPr lang="en-GB" sz="1200" dirty="0">
              <a:latin typeface="Poppins" panose="00000500000000000000" pitchFamily="2" charset="0"/>
              <a:cs typeface="Poppins" panose="00000500000000000000" pitchFamily="2" charset="0"/>
            </a:endParaRPr>
          </a:p>
          <a:p>
            <a:pPr marL="12700" marR="497840">
              <a:lnSpc>
                <a:spcPct val="100000"/>
              </a:lnSpc>
              <a:spcBef>
                <a:spcPts val="1510"/>
              </a:spcBef>
            </a:pPr>
            <a:endParaRPr lang="en-GB" sz="1200" dirty="0">
              <a:latin typeface="Poppins" panose="00000500000000000000" pitchFamily="2" charset="0"/>
              <a:cs typeface="Poppins" panose="000005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226891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55AAA2-34CB-446B-9A58-27F15A215FD2}"/>
              </a:ext>
            </a:extLst>
          </p:cNvPr>
          <p:cNvSpPr/>
          <p:nvPr/>
        </p:nvSpPr>
        <p:spPr>
          <a:xfrm>
            <a:off x="0" y="0"/>
            <a:ext cx="12192000" cy="7086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D8D877B3-D348-4611-9BDB-C5374591D951}" type="slidenum">
              <a:rPr lang="en-US" smtClean="0"/>
              <a:pPr/>
              <a:t>6</a:t>
            </a:fld>
            <a:endParaRPr lang="en-US" dirty="0"/>
          </a:p>
        </p:txBody>
      </p:sp>
      <p:sp>
        <p:nvSpPr>
          <p:cNvPr id="9" name="Rectangle 8">
            <a:extLst>
              <a:ext uri="{FF2B5EF4-FFF2-40B4-BE49-F238E27FC236}">
                <a16:creationId xmlns:a16="http://schemas.microsoft.com/office/drawing/2014/main" id="{0BE4B57F-84DC-407C-A222-CAC350C3E4AD}"/>
              </a:ext>
            </a:extLst>
          </p:cNvPr>
          <p:cNvSpPr/>
          <p:nvPr/>
        </p:nvSpPr>
        <p:spPr>
          <a:xfrm>
            <a:off x="2929392" y="830917"/>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p:cNvSpPr txBox="1"/>
          <p:nvPr/>
        </p:nvSpPr>
        <p:spPr>
          <a:xfrm>
            <a:off x="368423" y="1111865"/>
            <a:ext cx="5257800" cy="4862870"/>
          </a:xfrm>
          <a:prstGeom prst="rect">
            <a:avLst/>
          </a:prstGeom>
          <a:noFill/>
        </p:spPr>
        <p:txBody>
          <a:bodyPr wrap="square" lIns="0" rIns="0" rtlCol="0">
            <a:spAutoFit/>
          </a:bodyPr>
          <a:lstStyle/>
          <a:p>
            <a:r>
              <a:rPr lang="en-GB" sz="1000" b="1" kern="1200" dirty="0">
                <a:solidFill>
                  <a:schemeClr val="tx1"/>
                </a:solidFill>
                <a:latin typeface="Poppins" panose="00000500000000000000" pitchFamily="2" charset="0"/>
                <a:cs typeface="Poppins" panose="00000500000000000000" pitchFamily="2" charset="0"/>
              </a:rPr>
              <a:t>Student Appreciation Week is a time dedicated to honouring and celebrating the invaluable contributions of students within our academic community.</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Throughout the week, various Award Ceremonies will take place to celebrate all the hard work, dedication, and achievements of our students. </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It's an opportunity for departments, staff, and peers to come together and recognise the positive impact students have on campus life. </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From special recognition ceremonies to small gestures of appreciation, Student Appreciation Week serves as a reminder of the importance of students and their role in shaping NCL for the future.</a:t>
            </a:r>
          </a:p>
          <a:p>
            <a:endParaRPr lang="en-GB" sz="1000" kern="1200" dirty="0">
              <a:solidFill>
                <a:schemeClr val="tx1"/>
              </a:solidFill>
              <a:latin typeface="Poppins" panose="00000500000000000000" pitchFamily="2" charset="0"/>
              <a:cs typeface="Poppins" panose="00000500000000000000" pitchFamily="2" charset="0"/>
            </a:endParaRPr>
          </a:p>
          <a:p>
            <a:r>
              <a:rPr lang="en-GB" sz="1000" kern="1200" dirty="0">
                <a:solidFill>
                  <a:schemeClr val="tx1"/>
                </a:solidFill>
                <a:latin typeface="Poppins" panose="00000500000000000000" pitchFamily="2" charset="0"/>
                <a:cs typeface="Poppins" panose="00000500000000000000" pitchFamily="2" charset="0"/>
              </a:rPr>
              <a:t>Awards include:</a:t>
            </a:r>
          </a:p>
          <a:p>
            <a:endParaRPr lang="en-GB" sz="1000" kern="1200" dirty="0">
              <a:solidFill>
                <a:schemeClr val="tx1"/>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000" b="1" kern="1200" dirty="0">
                <a:solidFill>
                  <a:schemeClr val="tx1"/>
                </a:solidFill>
                <a:latin typeface="Poppins" panose="00000500000000000000" pitchFamily="2" charset="0"/>
                <a:cs typeface="Poppins" panose="00000500000000000000" pitchFamily="2" charset="0"/>
              </a:rPr>
              <a:t>Excellence in schools award: </a:t>
            </a:r>
            <a:r>
              <a:rPr lang="en-GB" sz="1000" kern="1200" dirty="0">
                <a:solidFill>
                  <a:schemeClr val="tx1"/>
                </a:solidFill>
                <a:latin typeface="Poppins" panose="00000500000000000000" pitchFamily="2" charset="0"/>
                <a:cs typeface="Poppins" panose="00000500000000000000" pitchFamily="2" charset="0"/>
              </a:rPr>
              <a:t>We are looking for Schools Partnerships that have students overcome a challenging period or simply worked tirelessly to do over and above there course such as competitions or projects they have been involved in – this might even be a schools pupal who has shown the most development over the past year.</a:t>
            </a:r>
            <a:br>
              <a:rPr lang="en-GB" sz="1000" kern="1200" dirty="0">
                <a:solidFill>
                  <a:schemeClr val="tx1"/>
                </a:solidFill>
                <a:latin typeface="Poppins" panose="00000500000000000000" pitchFamily="2" charset="0"/>
                <a:cs typeface="Poppins" panose="00000500000000000000" pitchFamily="2" charset="0"/>
              </a:rPr>
            </a:br>
            <a:endParaRPr lang="en-GB" sz="1000" kern="1200" dirty="0">
              <a:solidFill>
                <a:schemeClr val="tx1"/>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000" b="1" kern="1200" dirty="0">
                <a:solidFill>
                  <a:schemeClr val="tx1"/>
                </a:solidFill>
                <a:latin typeface="Poppins" panose="00000500000000000000" pitchFamily="2" charset="0"/>
                <a:cs typeface="Poppins" panose="00000500000000000000" pitchFamily="2" charset="0"/>
              </a:rPr>
              <a:t>Learner of the year award: </a:t>
            </a:r>
            <a:r>
              <a:rPr lang="en-GB" sz="1000" kern="1200" dirty="0">
                <a:solidFill>
                  <a:schemeClr val="tx1"/>
                </a:solidFill>
                <a:latin typeface="Poppins" panose="00000500000000000000" pitchFamily="2" charset="0"/>
                <a:cs typeface="Poppins" panose="00000500000000000000" pitchFamily="2" charset="0"/>
              </a:rPr>
              <a:t>The Learner of the Year category recognises individuals who are developing themselves through College and making positive improvements to their lives.</a:t>
            </a:r>
            <a:br>
              <a:rPr lang="en-GB" sz="1000" kern="1200" dirty="0">
                <a:solidFill>
                  <a:schemeClr val="tx1"/>
                </a:solidFill>
                <a:latin typeface="Poppins" panose="00000500000000000000" pitchFamily="2" charset="0"/>
                <a:cs typeface="Poppins" panose="00000500000000000000" pitchFamily="2" charset="0"/>
              </a:rPr>
            </a:br>
            <a:endParaRPr lang="en-GB" sz="1000" kern="1200" dirty="0">
              <a:solidFill>
                <a:schemeClr val="tx1"/>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000" b="1" kern="1200" dirty="0">
                <a:solidFill>
                  <a:schemeClr val="tx1"/>
                </a:solidFill>
                <a:latin typeface="Poppins" panose="00000500000000000000" pitchFamily="2" charset="0"/>
                <a:cs typeface="Poppins" panose="00000500000000000000" pitchFamily="2" charset="0"/>
              </a:rPr>
              <a:t>Against All Odds Award: </a:t>
            </a:r>
            <a:r>
              <a:rPr lang="en-GB" sz="1000" kern="1200" dirty="0">
                <a:solidFill>
                  <a:schemeClr val="tx1"/>
                </a:solidFill>
                <a:latin typeface="Poppins" panose="00000500000000000000" pitchFamily="2" charset="0"/>
                <a:cs typeface="Poppins" panose="00000500000000000000" pitchFamily="2" charset="0"/>
              </a:rPr>
              <a:t>Designed to recognise learners who have overcome difficult personal circumstances in order to succeed in their studies,</a:t>
            </a:r>
          </a:p>
          <a:p>
            <a:r>
              <a:rPr lang="en-GB" sz="1000" kern="1200" dirty="0">
                <a:solidFill>
                  <a:schemeClr val="tx1"/>
                </a:solidFill>
                <a:latin typeface="Poppins" panose="00000500000000000000" pitchFamily="2" charset="0"/>
                <a:cs typeface="Poppins" panose="00000500000000000000" pitchFamily="2" charset="0"/>
              </a:rPr>
              <a:t> </a:t>
            </a:r>
          </a:p>
          <a:p>
            <a:pPr marL="171450" indent="-171450">
              <a:buFont typeface="Arial" panose="020B0604020202020204" pitchFamily="34" charset="0"/>
              <a:buChar char="•"/>
            </a:pPr>
            <a:r>
              <a:rPr lang="en-GB" sz="1000" b="1" kern="1200" dirty="0">
                <a:solidFill>
                  <a:schemeClr val="tx1"/>
                </a:solidFill>
                <a:latin typeface="Poppins" panose="00000500000000000000" pitchFamily="2" charset="0"/>
                <a:cs typeface="Poppins" panose="00000500000000000000" pitchFamily="2" charset="0"/>
              </a:rPr>
              <a:t>Skills competitor award: </a:t>
            </a:r>
            <a:r>
              <a:rPr lang="en-GB" sz="1000" kern="1200" dirty="0">
                <a:solidFill>
                  <a:schemeClr val="tx1"/>
                </a:solidFill>
                <a:latin typeface="Poppins" panose="00000500000000000000" pitchFamily="2" charset="0"/>
                <a:cs typeface="Poppins" panose="00000500000000000000" pitchFamily="2" charset="0"/>
              </a:rPr>
              <a:t>This award is for student have entered industry awards that are related to the department this ward should be a student who has excelled and competed in the last year.</a:t>
            </a:r>
          </a:p>
        </p:txBody>
      </p:sp>
      <p:pic>
        <p:nvPicPr>
          <p:cNvPr id="10" name="Picture Placeholder 9">
            <a:extLst>
              <a:ext uri="{FF2B5EF4-FFF2-40B4-BE49-F238E27FC236}">
                <a16:creationId xmlns:a16="http://schemas.microsoft.com/office/drawing/2014/main" id="{8DF3B822-4FFF-41EE-AC02-0CBE4BDF917A}"/>
              </a:ext>
            </a:extLst>
          </p:cNvPr>
          <p:cNvPicPr>
            <a:picLocks noGrp="1" noChangeAspect="1"/>
          </p:cNvPicPr>
          <p:nvPr>
            <p:ph type="pic" sz="quarter" idx="11"/>
          </p:nvPr>
        </p:nvPicPr>
        <p:blipFill>
          <a:blip r:embed="rId3"/>
          <a:srcRect t="4953" b="4953"/>
          <a:stretch>
            <a:fillRect/>
          </a:stretch>
        </p:blipFill>
        <p:spPr>
          <a:xfrm>
            <a:off x="5959959" y="817711"/>
            <a:ext cx="5764787" cy="5193728"/>
          </a:xfrm>
          <a:prstGeom prst="rect">
            <a:avLst/>
          </a:prstGeom>
        </p:spPr>
      </p:pic>
    </p:spTree>
    <p:extLst>
      <p:ext uri="{BB962C8B-B14F-4D97-AF65-F5344CB8AC3E}">
        <p14:creationId xmlns:p14="http://schemas.microsoft.com/office/powerpoint/2010/main" val="3551575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AA0555D-EE70-43DE-A692-811035DE593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44" b="44"/>
          <a:stretch>
            <a:fillRect/>
          </a:stretch>
        </p:blipFill>
        <p:spPr/>
      </p:pic>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7</a:t>
            </a:fld>
            <a:endParaRPr lang="en-US" dirty="0">
              <a:solidFill>
                <a:schemeClr val="bg1">
                  <a:alpha val="70000"/>
                </a:schemeClr>
              </a:solidFill>
            </a:endParaRPr>
          </a:p>
        </p:txBody>
      </p:sp>
      <p:sp>
        <p:nvSpPr>
          <p:cNvPr id="6" name="Rectangle 5"/>
          <p:cNvSpPr/>
          <p:nvPr/>
        </p:nvSpPr>
        <p:spPr>
          <a:xfrm>
            <a:off x="-9525" y="-2"/>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itle 2"/>
          <p:cNvSpPr txBox="1">
            <a:spLocks/>
          </p:cNvSpPr>
          <p:nvPr/>
        </p:nvSpPr>
        <p:spPr>
          <a:xfrm>
            <a:off x="1866899" y="2788863"/>
            <a:ext cx="6544070" cy="1412843"/>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b="1" dirty="0">
                <a:solidFill>
                  <a:schemeClr val="bg1"/>
                </a:solidFill>
                <a:latin typeface="Poppins" panose="00000500000000000000" pitchFamily="2" charset="0"/>
                <a:cs typeface="Poppins" panose="00000500000000000000" pitchFamily="2" charset="0"/>
              </a:rPr>
              <a:t>Join the conversation.</a:t>
            </a:r>
          </a:p>
        </p:txBody>
      </p:sp>
      <p:sp>
        <p:nvSpPr>
          <p:cNvPr id="12" name="Shape 3939"/>
          <p:cNvSpPr/>
          <p:nvPr/>
        </p:nvSpPr>
        <p:spPr>
          <a:xfrm rot="16200000">
            <a:off x="10464012" y="3237300"/>
            <a:ext cx="383397" cy="383397"/>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8" name="TextBox 17">
            <a:extLst>
              <a:ext uri="{FF2B5EF4-FFF2-40B4-BE49-F238E27FC236}">
                <a16:creationId xmlns:a16="http://schemas.microsoft.com/office/drawing/2014/main" id="{DE1E8C59-E290-443F-A9B1-19BC318AE646}"/>
              </a:ext>
            </a:extLst>
          </p:cNvPr>
          <p:cNvSpPr txBox="1"/>
          <p:nvPr/>
        </p:nvSpPr>
        <p:spPr>
          <a:xfrm>
            <a:off x="1972220" y="4975855"/>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Email: </a:t>
            </a:r>
            <a:r>
              <a:rPr lang="en-GB" dirty="0">
                <a:solidFill>
                  <a:schemeClr val="bg1"/>
                </a:solidFill>
                <a:latin typeface="Poppins Light" panose="00000400000000000000" pitchFamily="2" charset="0"/>
                <a:cs typeface="Poppins Light" panose="00000400000000000000" pitchFamily="2" charset="0"/>
              </a:rPr>
              <a:t>studentvoice@nclan.ac.uk</a:t>
            </a:r>
          </a:p>
        </p:txBody>
      </p:sp>
      <p:sp>
        <p:nvSpPr>
          <p:cNvPr id="19" name="TextBox 18">
            <a:extLst>
              <a:ext uri="{FF2B5EF4-FFF2-40B4-BE49-F238E27FC236}">
                <a16:creationId xmlns:a16="http://schemas.microsoft.com/office/drawing/2014/main" id="{13D3C3BD-5930-451E-AA41-BEE6A22E7E8E}"/>
              </a:ext>
            </a:extLst>
          </p:cNvPr>
          <p:cNvSpPr txBox="1"/>
          <p:nvPr/>
        </p:nvSpPr>
        <p:spPr>
          <a:xfrm>
            <a:off x="1972220" y="4606523"/>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Twitter: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0" name="TextBox 19">
            <a:extLst>
              <a:ext uri="{FF2B5EF4-FFF2-40B4-BE49-F238E27FC236}">
                <a16:creationId xmlns:a16="http://schemas.microsoft.com/office/drawing/2014/main" id="{3462DD6E-F537-4CD3-A63D-37F20C31EA14}"/>
              </a:ext>
            </a:extLst>
          </p:cNvPr>
          <p:cNvSpPr txBox="1"/>
          <p:nvPr/>
        </p:nvSpPr>
        <p:spPr>
          <a:xfrm>
            <a:off x="1972220" y="4219448"/>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Instagram: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7" name="TextBox 26">
            <a:extLst>
              <a:ext uri="{FF2B5EF4-FFF2-40B4-BE49-F238E27FC236}">
                <a16:creationId xmlns:a16="http://schemas.microsoft.com/office/drawing/2014/main" id="{D6325226-9DF9-4F7B-8221-912C54763775}"/>
              </a:ext>
            </a:extLst>
          </p:cNvPr>
          <p:cNvSpPr txBox="1"/>
          <p:nvPr/>
        </p:nvSpPr>
        <p:spPr>
          <a:xfrm>
            <a:off x="1972220" y="3825509"/>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Facebook: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773102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7596B78CC3C4597FAB75898043552" ma:contentTypeVersion="13" ma:contentTypeDescription="Create a new document." ma:contentTypeScope="" ma:versionID="fbc8eb94e9a7126e1a0456fa2378bff0">
  <xsd:schema xmlns:xsd="http://www.w3.org/2001/XMLSchema" xmlns:xs="http://www.w3.org/2001/XMLSchema" xmlns:p="http://schemas.microsoft.com/office/2006/metadata/properties" xmlns:ns2="4f4e333c-2efb-4ad4-8b61-5066e2346a89" xmlns:ns3="bcea4b4c-e765-48ae-bbb9-1019a0796a3f" targetNamespace="http://schemas.microsoft.com/office/2006/metadata/properties" ma:root="true" ma:fieldsID="ce3329eedca31d357dfdf4dea6eaf882" ns2:_="" ns3:_="">
    <xsd:import namespace="4f4e333c-2efb-4ad4-8b61-5066e2346a89"/>
    <xsd:import namespace="bcea4b4c-e765-48ae-bbb9-1019a0796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e333c-2efb-4ad4-8b61-5066e2346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d3df8bb-1a17-47d1-9e0a-eeaa900893d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ea4b4c-e765-48ae-bbb9-1019a0796a3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e62390e-f7e8-47f7-b33f-4ea9ab837c7d}" ma:internalName="TaxCatchAll" ma:showField="CatchAllData" ma:web="bcea4b4c-e765-48ae-bbb9-1019a0796a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cea4b4c-e765-48ae-bbb9-1019a0796a3f" xsi:nil="true"/>
    <lcf76f155ced4ddcb4097134ff3c332f xmlns="4f4e333c-2efb-4ad4-8b61-5066e2346a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65801CA-F3B0-4443-B1C6-97F571A82D5A}"/>
</file>

<file path=customXml/itemProps2.xml><?xml version="1.0" encoding="utf-8"?>
<ds:datastoreItem xmlns:ds="http://schemas.openxmlformats.org/officeDocument/2006/customXml" ds:itemID="{1FEA9BF7-76C2-449C-A69C-5576D747EE4F}">
  <ds:schemaRefs>
    <ds:schemaRef ds:uri="http://schemas.microsoft.com/sharepoint/v3/contenttype/forms"/>
  </ds:schemaRefs>
</ds:datastoreItem>
</file>

<file path=customXml/itemProps3.xml><?xml version="1.0" encoding="utf-8"?>
<ds:datastoreItem xmlns:ds="http://schemas.openxmlformats.org/officeDocument/2006/customXml" ds:itemID="{517BE778-BA09-493E-AEBF-0527474D6410}">
  <ds:schemaRefs>
    <ds:schemaRef ds:uri="http://purl.org/dc/elements/1.1/"/>
    <ds:schemaRef ds:uri="255622f4-21b4-4452-9d60-0c4d185c10ac"/>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5dbbe8ed-e3df-412b-987d-ff93831f1548"/>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1449</TotalTime>
  <Words>724</Words>
  <Application>Microsoft Office PowerPoint</Application>
  <PresentationFormat>Widescreen</PresentationFormat>
  <Paragraphs>59</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Montserrat Medium</vt:lpstr>
      <vt:lpstr>Poppins</vt:lpstr>
      <vt:lpstr>Poppins Black</vt:lpstr>
      <vt:lpstr>Poppins Light</vt:lpstr>
      <vt:lpstr>Poppins SemiBold</vt:lpstr>
      <vt:lpstr>Office Theme</vt:lpstr>
      <vt:lpstr>Students’ Association and Student Voice.</vt:lpstr>
      <vt:lpstr>The future is bright.</vt:lpstr>
      <vt:lpstr>PowerPoint Presentation</vt:lpstr>
      <vt:lpstr>May marvel.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Lisa Reid</cp:lastModifiedBy>
  <cp:revision>88</cp:revision>
  <dcterms:created xsi:type="dcterms:W3CDTF">2023-08-15T15:54:54Z</dcterms:created>
  <dcterms:modified xsi:type="dcterms:W3CDTF">2024-05-03T13:25:37Z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2022-08-30T00:00:00Z</vt:filetime>
  </property>
  <property fmtid="{D5CDD505-2E9C-101B-9397-08002B2CF9AE}" pid="3" name="Creator">
    <vt:lpwstr>Microsoft® PowerPoint® 2019</vt:lpwstr>
  </property>
  <property fmtid="{D5CDD505-2E9C-101B-9397-08002B2CF9AE}" pid="4" name="LastSaved">
    <vt:filetime>2023-08-15T00:00:00Z</vt:filetime>
  </property>
  <property fmtid="{D5CDD505-2E9C-101B-9397-08002B2CF9AE}" pid="5" name="Producer">
    <vt:lpwstr>Microsoft® PowerPoint® 2019</vt:lpwstr>
  </property>
  <property fmtid="{D5CDD505-2E9C-101B-9397-08002B2CF9AE}" pid="6" name="ContentTypeId">
    <vt:lpwstr>0x010100D597596B78CC3C4597FAB75898043552</vt:lpwstr>
  </property>
</Properties>
</file>